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70" r:id="rId3"/>
    <p:sldId id="271" r:id="rId4"/>
    <p:sldId id="272" r:id="rId5"/>
    <p:sldId id="317" r:id="rId6"/>
    <p:sldId id="274" r:id="rId7"/>
    <p:sldId id="275" r:id="rId8"/>
    <p:sldId id="276" r:id="rId9"/>
    <p:sldId id="278" r:id="rId10"/>
    <p:sldId id="279" r:id="rId11"/>
    <p:sldId id="273" r:id="rId12"/>
    <p:sldId id="281" r:id="rId13"/>
    <p:sldId id="289" r:id="rId14"/>
    <p:sldId id="282" r:id="rId15"/>
    <p:sldId id="284" r:id="rId16"/>
    <p:sldId id="285" r:id="rId17"/>
    <p:sldId id="287" r:id="rId18"/>
    <p:sldId id="291" r:id="rId19"/>
    <p:sldId id="292" r:id="rId20"/>
    <p:sldId id="293" r:id="rId21"/>
    <p:sldId id="294" r:id="rId22"/>
    <p:sldId id="318" r:id="rId23"/>
    <p:sldId id="321" r:id="rId24"/>
    <p:sldId id="295" r:id="rId25"/>
    <p:sldId id="296" r:id="rId26"/>
    <p:sldId id="297" r:id="rId27"/>
    <p:sldId id="301" r:id="rId28"/>
    <p:sldId id="329" r:id="rId29"/>
    <p:sldId id="330" r:id="rId30"/>
    <p:sldId id="331" r:id="rId31"/>
    <p:sldId id="299" r:id="rId32"/>
    <p:sldId id="302" r:id="rId33"/>
    <p:sldId id="303" r:id="rId34"/>
    <p:sldId id="304" r:id="rId35"/>
    <p:sldId id="305" r:id="rId36"/>
    <p:sldId id="308" r:id="rId37"/>
    <p:sldId id="325" r:id="rId38"/>
    <p:sldId id="328" r:id="rId39"/>
    <p:sldId id="349" r:id="rId40"/>
    <p:sldId id="306" r:id="rId41"/>
    <p:sldId id="369" r:id="rId42"/>
    <p:sldId id="397" r:id="rId43"/>
    <p:sldId id="350" r:id="rId44"/>
    <p:sldId id="307" r:id="rId45"/>
    <p:sldId id="322" r:id="rId46"/>
    <p:sldId id="316" r:id="rId47"/>
    <p:sldId id="351" r:id="rId48"/>
    <p:sldId id="354" r:id="rId49"/>
    <p:sldId id="320" r:id="rId50"/>
    <p:sldId id="332" r:id="rId51"/>
    <p:sldId id="355" r:id="rId52"/>
    <p:sldId id="356" r:id="rId53"/>
    <p:sldId id="335" r:id="rId54"/>
    <p:sldId id="357" r:id="rId55"/>
    <p:sldId id="338" r:id="rId56"/>
    <p:sldId id="340" r:id="rId57"/>
    <p:sldId id="341" r:id="rId58"/>
    <p:sldId id="342" r:id="rId59"/>
    <p:sldId id="359" r:id="rId60"/>
    <p:sldId id="358" r:id="rId61"/>
    <p:sldId id="360" r:id="rId62"/>
    <p:sldId id="362" r:id="rId63"/>
    <p:sldId id="361" r:id="rId64"/>
    <p:sldId id="348" r:id="rId65"/>
    <p:sldId id="363" r:id="rId66"/>
    <p:sldId id="364" r:id="rId67"/>
    <p:sldId id="366" r:id="rId68"/>
    <p:sldId id="367" r:id="rId69"/>
    <p:sldId id="365" r:id="rId70"/>
    <p:sldId id="368" r:id="rId71"/>
    <p:sldId id="372" r:id="rId72"/>
    <p:sldId id="373" r:id="rId73"/>
    <p:sldId id="375" r:id="rId74"/>
    <p:sldId id="377" r:id="rId75"/>
    <p:sldId id="376" r:id="rId76"/>
    <p:sldId id="378" r:id="rId77"/>
    <p:sldId id="379" r:id="rId78"/>
    <p:sldId id="381" r:id="rId79"/>
    <p:sldId id="382" r:id="rId80"/>
    <p:sldId id="383" r:id="rId81"/>
    <p:sldId id="384" r:id="rId82"/>
    <p:sldId id="385" r:id="rId83"/>
    <p:sldId id="386" r:id="rId84"/>
    <p:sldId id="401" r:id="rId85"/>
    <p:sldId id="402" r:id="rId86"/>
    <p:sldId id="387" r:id="rId87"/>
    <p:sldId id="389" r:id="rId88"/>
    <p:sldId id="391" r:id="rId89"/>
    <p:sldId id="393" r:id="rId90"/>
    <p:sldId id="394" r:id="rId91"/>
    <p:sldId id="390" r:id="rId92"/>
    <p:sldId id="403" r:id="rId93"/>
    <p:sldId id="400" r:id="rId94"/>
    <p:sldId id="398" r:id="rId95"/>
    <p:sldId id="399" r:id="rId96"/>
    <p:sldId id="395" r:id="rId97"/>
    <p:sldId id="396" r:id="rId98"/>
    <p:sldId id="405" r:id="rId99"/>
    <p:sldId id="406" r:id="rId100"/>
    <p:sldId id="407" r:id="rId101"/>
    <p:sldId id="404" r:id="rId102"/>
    <p:sldId id="408" r:id="rId103"/>
    <p:sldId id="409" r:id="rId104"/>
    <p:sldId id="410" r:id="rId105"/>
    <p:sldId id="411" r:id="rId106"/>
    <p:sldId id="374" r:id="rId107"/>
    <p:sldId id="266" r:id="rId108"/>
    <p:sldId id="268" r:id="rId109"/>
    <p:sldId id="269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5E8DC4B0-AFD9-4FE4-9FD4-1A7D290EFE45}">
          <p14:sldIdLst>
            <p14:sldId id="256"/>
          </p14:sldIdLst>
        </p14:section>
        <p14:section name="introduction" id="{A2DD8EA6-737A-487C-86C4-651FCBD1BDBE}">
          <p14:sldIdLst>
            <p14:sldId id="270"/>
            <p14:sldId id="271"/>
            <p14:sldId id="272"/>
            <p14:sldId id="317"/>
            <p14:sldId id="274"/>
            <p14:sldId id="275"/>
            <p14:sldId id="276"/>
            <p14:sldId id="278"/>
            <p14:sldId id="279"/>
            <p14:sldId id="273"/>
          </p14:sldIdLst>
        </p14:section>
        <p14:section name="Les bases de R" id="{A8BD4851-D5B3-4145-BC4A-8239547668EC}">
          <p14:sldIdLst>
            <p14:sldId id="281"/>
            <p14:sldId id="289"/>
            <p14:sldId id="282"/>
            <p14:sldId id="284"/>
            <p14:sldId id="285"/>
            <p14:sldId id="287"/>
            <p14:sldId id="291"/>
            <p14:sldId id="292"/>
            <p14:sldId id="293"/>
            <p14:sldId id="294"/>
            <p14:sldId id="318"/>
            <p14:sldId id="321"/>
            <p14:sldId id="295"/>
            <p14:sldId id="296"/>
            <p14:sldId id="297"/>
            <p14:sldId id="301"/>
            <p14:sldId id="329"/>
            <p14:sldId id="330"/>
            <p14:sldId id="331"/>
            <p14:sldId id="299"/>
            <p14:sldId id="302"/>
            <p14:sldId id="303"/>
            <p14:sldId id="304"/>
            <p14:sldId id="305"/>
            <p14:sldId id="308"/>
            <p14:sldId id="325"/>
            <p14:sldId id="328"/>
            <p14:sldId id="349"/>
            <p14:sldId id="306"/>
            <p14:sldId id="369"/>
            <p14:sldId id="397"/>
            <p14:sldId id="350"/>
            <p14:sldId id="307"/>
            <p14:sldId id="322"/>
            <p14:sldId id="316"/>
            <p14:sldId id="351"/>
            <p14:sldId id="354"/>
            <p14:sldId id="320"/>
            <p14:sldId id="332"/>
            <p14:sldId id="355"/>
            <p14:sldId id="356"/>
            <p14:sldId id="335"/>
            <p14:sldId id="357"/>
            <p14:sldId id="338"/>
            <p14:sldId id="340"/>
            <p14:sldId id="341"/>
            <p14:sldId id="342"/>
            <p14:sldId id="359"/>
            <p14:sldId id="358"/>
            <p14:sldId id="360"/>
            <p14:sldId id="362"/>
            <p14:sldId id="361"/>
            <p14:sldId id="348"/>
            <p14:sldId id="363"/>
            <p14:sldId id="364"/>
            <p14:sldId id="366"/>
            <p14:sldId id="367"/>
            <p14:sldId id="365"/>
            <p14:sldId id="368"/>
            <p14:sldId id="372"/>
            <p14:sldId id="373"/>
            <p14:sldId id="375"/>
            <p14:sldId id="377"/>
            <p14:sldId id="376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401"/>
            <p14:sldId id="402"/>
            <p14:sldId id="387"/>
            <p14:sldId id="389"/>
            <p14:sldId id="391"/>
            <p14:sldId id="393"/>
            <p14:sldId id="394"/>
            <p14:sldId id="390"/>
            <p14:sldId id="403"/>
            <p14:sldId id="400"/>
            <p14:sldId id="398"/>
            <p14:sldId id="399"/>
            <p14:sldId id="395"/>
            <p14:sldId id="396"/>
            <p14:sldId id="405"/>
            <p14:sldId id="406"/>
            <p14:sldId id="407"/>
            <p14:sldId id="404"/>
            <p14:sldId id="408"/>
            <p14:sldId id="409"/>
            <p14:sldId id="410"/>
            <p14:sldId id="411"/>
            <p14:sldId id="374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00823B"/>
    <a:srgbClr val="DADAF2"/>
    <a:srgbClr val="D6D6F0"/>
    <a:srgbClr val="B6B6E4"/>
    <a:srgbClr val="FFE699"/>
    <a:srgbClr val="89FFBE"/>
    <a:srgbClr val="8F5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77E1-024E-4E11-9BD4-026E67729B4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377E1-024E-4E11-9BD4-026E67729B4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9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cscistatistics.com/tutorials/chisquare/default.aspx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76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fitter/M2-Science-du-Langag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atanovia.com/en/" TargetMode="External"/><Relationship Id="rId7" Type="http://schemas.openxmlformats.org/officeDocument/2006/relationships/hyperlink" Target="https://fermin.perso.math.cnrs.fr/Files/IntroductionRStudio.html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vm.edu/~statdhtx/StatPages/R/ReadingData.html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vm.edu/~statdhtx/StatPages/R/attaching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M2 Sciences du Langage</a:t>
            </a:r>
          </a:p>
          <a:p>
            <a:pPr marL="0" indent="0" algn="ctr">
              <a:buNone/>
            </a:pPr>
            <a:r>
              <a:rPr lang="fr-FR" sz="2400" dirty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Alternatives pour les moins R-enthousiastes</a:t>
            </a:r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090510-C1ED-43A9-8397-7D6F0002256C}"/>
              </a:ext>
            </a:extLst>
          </p:cNvPr>
          <p:cNvSpPr txBox="1"/>
          <p:nvPr/>
        </p:nvSpPr>
        <p:spPr>
          <a:xfrm>
            <a:off x="207138" y="1131680"/>
            <a:ext cx="7855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Conditions d'application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823B"/>
                </a:solidFill>
              </a:rPr>
              <a:t>Données indépendentes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823B"/>
                </a:solidFill>
              </a:rPr>
              <a:t>Inclusion des non-occurences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FF0000"/>
                </a:solidFill>
              </a:rPr>
              <a:t>Effectifs théoriques par cellule &gt; 5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DF1D9-2426-4749-8B74-83EAA2364E5E}"/>
              </a:ext>
            </a:extLst>
          </p:cNvPr>
          <p:cNvSpPr/>
          <p:nvPr/>
        </p:nvSpPr>
        <p:spPr>
          <a:xfrm>
            <a:off x="207138" y="2779360"/>
            <a:ext cx="7979932" cy="32470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conditions d'application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sexe, 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etude)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chisq.test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(EFFECTIF, </a:t>
            </a:r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correct = 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Warning in chisq.test(EFFECTIF): Chi-squared approximation may be incorrect</a:t>
            </a:r>
            <a:endParaRPr lang="fr-FR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KHI$expected</a:t>
            </a:r>
            <a:endParaRPr lang="fr-FR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bac licence master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f 16.24     5.8   6.96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h 11.76     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4.2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5.04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0C01294-9692-494C-90D2-68520AA20887}"/>
              </a:ext>
            </a:extLst>
          </p:cNvPr>
          <p:cNvCxnSpPr>
            <a:cxnSpLocks/>
          </p:cNvCxnSpPr>
          <p:nvPr/>
        </p:nvCxnSpPr>
        <p:spPr>
          <a:xfrm flipH="1">
            <a:off x="4986670" y="2258339"/>
            <a:ext cx="616688" cy="1069652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AA5DBF-6E32-4041-A9A0-3C0D7619DA12}"/>
              </a:ext>
            </a:extLst>
          </p:cNvPr>
          <p:cNvSpPr/>
          <p:nvPr/>
        </p:nvSpPr>
        <p:spPr>
          <a:xfrm>
            <a:off x="5071786" y="1225063"/>
            <a:ext cx="3519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Pas un soucis, car R applique par défaut la "correction de continuité de Yates"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B97FD89-F45E-4FF1-B3FB-E1E308DE5E64}"/>
              </a:ext>
            </a:extLst>
          </p:cNvPr>
          <p:cNvCxnSpPr>
            <a:cxnSpLocks/>
          </p:cNvCxnSpPr>
          <p:nvPr/>
        </p:nvCxnSpPr>
        <p:spPr>
          <a:xfrm flipH="1">
            <a:off x="4710223" y="2175384"/>
            <a:ext cx="669907" cy="195676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446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61340-2E88-4A56-8AF3-85515D0D9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D0ABAF-A0D5-44BC-B3E5-8CD5378A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7BE704-CDF5-46F6-A116-3083B91B692A}"/>
              </a:ext>
            </a:extLst>
          </p:cNvPr>
          <p:cNvSpPr/>
          <p:nvPr/>
        </p:nvSpPr>
        <p:spPr>
          <a:xfrm>
            <a:off x="382772" y="2133234"/>
            <a:ext cx="6262576" cy="1328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sexe, 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etude)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addmargins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EFFECTIF_PROP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prop.table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addmargins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(EFFECTIF_PROP)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B112D-2E25-4D8F-815F-59AF1131D368}"/>
              </a:ext>
            </a:extLst>
          </p:cNvPr>
          <p:cNvSpPr/>
          <p:nvPr/>
        </p:nvSpPr>
        <p:spPr>
          <a:xfrm>
            <a:off x="-170964" y="1266678"/>
            <a:ext cx="399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Statistiques descriptives</a:t>
            </a:r>
          </a:p>
        </p:txBody>
      </p:sp>
    </p:spTree>
    <p:extLst>
      <p:ext uri="{BB962C8B-B14F-4D97-AF65-F5344CB8AC3E}">
        <p14:creationId xmlns:p14="http://schemas.microsoft.com/office/powerpoint/2010/main" val="15566923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61340-2E88-4A56-8AF3-85515D0D9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D0ABAF-A0D5-44BC-B3E5-8CD5378A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B112D-2E25-4D8F-815F-59AF1131D368}"/>
              </a:ext>
            </a:extLst>
          </p:cNvPr>
          <p:cNvSpPr/>
          <p:nvPr/>
        </p:nvSpPr>
        <p:spPr>
          <a:xfrm>
            <a:off x="-170964" y="1266678"/>
            <a:ext cx="399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Statistiques descriptives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8162A-F585-4989-A250-1AF94E37F6BC}"/>
              </a:ext>
            </a:extLst>
          </p:cNvPr>
          <p:cNvSpPr/>
          <p:nvPr/>
        </p:nvSpPr>
        <p:spPr>
          <a:xfrm>
            <a:off x="265814" y="1951101"/>
            <a:ext cx="8410353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graphics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::mosaicplot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(EFFECTIF,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"Sexe"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"Niveau d'étude"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"blue"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"green"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D094D-987F-4AC4-B14A-359AE6A0B001}"/>
              </a:ext>
            </a:extLst>
          </p:cNvPr>
          <p:cNvSpPr/>
          <p:nvPr/>
        </p:nvSpPr>
        <p:spPr>
          <a:xfrm>
            <a:off x="265814" y="3651758"/>
            <a:ext cx="841035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barplot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(EFFECTIF,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"Niveau d'étude"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"Fréquence d'observation"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"blue"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legend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"topright"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legend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"femme"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"homme"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fill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"blue"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01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61340-2E88-4A56-8AF3-85515D0D9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D0ABAF-A0D5-44BC-B3E5-8CD5378A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B112D-2E25-4D8F-815F-59AF1131D368}"/>
              </a:ext>
            </a:extLst>
          </p:cNvPr>
          <p:cNvSpPr/>
          <p:nvPr/>
        </p:nvSpPr>
        <p:spPr>
          <a:xfrm>
            <a:off x="-170964" y="1266678"/>
            <a:ext cx="399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Statistiques descriptives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A68A20D0-778E-4F89-B4F5-814F3B6044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2385" y="2278237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9394A243-F77A-4FA8-9249-B98F161DFA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24375" y="1985187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50218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61340-2E88-4A56-8AF3-85515D0D9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D0ABAF-A0D5-44BC-B3E5-8CD5378A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B112D-2E25-4D8F-815F-59AF1131D368}"/>
              </a:ext>
            </a:extLst>
          </p:cNvPr>
          <p:cNvSpPr/>
          <p:nvPr/>
        </p:nvSpPr>
        <p:spPr>
          <a:xfrm>
            <a:off x="-170964" y="1266678"/>
            <a:ext cx="6023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Statistiques inférentielles et taille d'effet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A153E8-7A55-40EE-8622-188252584B4D}"/>
              </a:ext>
            </a:extLst>
          </p:cNvPr>
          <p:cNvSpPr/>
          <p:nvPr/>
        </p:nvSpPr>
        <p:spPr>
          <a:xfrm>
            <a:off x="404037" y="1847730"/>
            <a:ext cx="6858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chisq.test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 </a:t>
            </a:r>
            <a:br>
              <a:rPr lang="fr-FR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Pearson's Chi-squared test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data:  EFFECTIF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6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X-squared = 0.64118, df = 2, p-value = 0.7257</a:t>
            </a:r>
            <a:endParaRPr lang="fr-FR" sz="1600" b="1">
              <a:solidFill>
                <a:srgbClr val="005DA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F947D-A9D7-4DC7-AFCF-95574E79D90C}"/>
              </a:ext>
            </a:extLst>
          </p:cNvPr>
          <p:cNvSpPr/>
          <p:nvPr/>
        </p:nvSpPr>
        <p:spPr>
          <a:xfrm>
            <a:off x="318977" y="3423179"/>
            <a:ext cx="7985051" cy="2595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install.packages("rstatix")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(rstatix)</a:t>
            </a: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rstatix::cramer_v(EFFECTIF)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1] 0.113241</a:t>
            </a:r>
          </a:p>
          <a:p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pouvons aussi calculer à la main la valeur du V de cramer: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((KHI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statistic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/nrow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X-squared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0.05064291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B375EC-9303-47FD-919C-447EC7C558EF}"/>
              </a:ext>
            </a:extLst>
          </p:cNvPr>
          <p:cNvCxnSpPr>
            <a:cxnSpLocks/>
          </p:cNvCxnSpPr>
          <p:nvPr/>
        </p:nvCxnSpPr>
        <p:spPr>
          <a:xfrm flipH="1" flipV="1">
            <a:off x="3923414" y="5418140"/>
            <a:ext cx="180754" cy="46166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08E86-799E-4E8B-BC24-D96AD93F6107}"/>
              </a:ext>
            </a:extLst>
          </p:cNvPr>
          <p:cNvSpPr/>
          <p:nvPr/>
        </p:nvSpPr>
        <p:spPr>
          <a:xfrm>
            <a:off x="4189284" y="5591322"/>
            <a:ext cx="3519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min(nombre col ou ligne)</a:t>
            </a:r>
          </a:p>
        </p:txBody>
      </p:sp>
    </p:spTree>
    <p:extLst>
      <p:ext uri="{BB962C8B-B14F-4D97-AF65-F5344CB8AC3E}">
        <p14:creationId xmlns:p14="http://schemas.microsoft.com/office/powerpoint/2010/main" val="3766693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61340-2E88-4A56-8AF3-85515D0D9D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D0ABAF-A0D5-44BC-B3E5-8CD5378A8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B112D-2E25-4D8F-815F-59AF1131D368}"/>
              </a:ext>
            </a:extLst>
          </p:cNvPr>
          <p:cNvSpPr/>
          <p:nvPr/>
        </p:nvSpPr>
        <p:spPr>
          <a:xfrm>
            <a:off x="-170964" y="1266678"/>
            <a:ext cx="3700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/>
              <a:t>Exemple de rédaction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7856B-F705-45EB-AF3F-E19503E9D224}"/>
              </a:ext>
            </a:extLst>
          </p:cNvPr>
          <p:cNvSpPr/>
          <p:nvPr/>
        </p:nvSpPr>
        <p:spPr>
          <a:xfrm>
            <a:off x="647699" y="1960943"/>
            <a:ext cx="7834084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Nous n'avons pas trouvé de relation significative entre le niveau d'étude et le sexe  (X2(df = 2, N = 50) = 0.64, p = .73). Contrairement à notre hypothèse, les femmes n'avaient pas plus de plus hauts diplôme que les hommes.</a:t>
            </a:r>
            <a:endParaRPr lang="fr-FR" sz="2400"/>
          </a:p>
        </p:txBody>
      </p:sp>
      <p:pic>
        <p:nvPicPr>
          <p:cNvPr id="12" name="Graphique 12">
            <a:extLst>
              <a:ext uri="{FF2B5EF4-FFF2-40B4-BE49-F238E27FC236}">
                <a16:creationId xmlns:a16="http://schemas.microsoft.com/office/drawing/2014/main" id="{24278D79-1E1A-49FD-9C38-EBB83F7D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24" y="4657757"/>
            <a:ext cx="1075059" cy="11169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FE0935-55F3-4CDD-ADF7-CA06CECDF9B1}"/>
              </a:ext>
            </a:extLst>
          </p:cNvPr>
          <p:cNvSpPr/>
          <p:nvPr/>
        </p:nvSpPr>
        <p:spPr>
          <a:xfrm>
            <a:off x="1646808" y="4875645"/>
            <a:ext cx="5850384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>
                <a:solidFill>
                  <a:prstClr val="black"/>
                </a:solidFill>
              </a:rPr>
              <a:t>Quelques exemples en anglais ici :</a:t>
            </a:r>
          </a:p>
          <a:p>
            <a:r>
              <a:rPr lang="fr-FR" sz="2000">
                <a:hlinkClick r:id="rId4"/>
              </a:rPr>
              <a:t>https://www.socscistatistics.com/tutorials/chisquare/default.aspx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8607484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Quelques rappels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7699" y="1698171"/>
            <a:ext cx="314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VD</a:t>
            </a:r>
            <a:r>
              <a:rPr lang="fr-FR" dirty="0"/>
              <a:t> : variable 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  : variable indépendante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Echelle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nominale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ordinale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rapport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intervalle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55" y="3397624"/>
            <a:ext cx="5651395" cy="3460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818714"/>
            <a:ext cx="2927113" cy="22560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45929" y="4829294"/>
            <a:ext cx="404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notawfulandboring.blogspot.com</a:t>
            </a:r>
            <a:r>
              <a:rPr lang="en-US" dirty="0"/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14273" y="54289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teachpsych.org</a:t>
            </a:r>
            <a:r>
              <a:rPr lang="en-US" dirty="0"/>
              <a:t>/page-1784686/7356227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443037"/>
            <a:ext cx="6343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79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957" y="2250545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89" y="-1143863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99" y="4634943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0" y="1765252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" y="595656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20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/>
              <a:t>TD 2 </a:t>
            </a:r>
            <a:br>
              <a:rPr lang="fr-FR" dirty="0"/>
            </a:br>
            <a:r>
              <a:rPr lang="fr-FR" dirty="0"/>
              <a:t>17/11/2023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descriptives sur R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20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/>
              <a:t>TD 3 </a:t>
            </a:r>
            <a:br>
              <a:rPr lang="fr-FR" dirty="0"/>
            </a:br>
            <a:r>
              <a:rPr lang="fr-FR" dirty="0"/>
              <a:t>24/11/2023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Statistiques inférentielles sur R (1)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20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/>
              <a:t>TD1 27/10 - Concepts et opérations basiques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TD2 17/11 - Concepts et opérations basiques 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err="1"/>
              <a:t>TD3</a:t>
            </a:r>
            <a:r>
              <a:rPr lang="fr-FR" sz="1800" dirty="0"/>
              <a:t>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08/12 – Graphiques avancés avec </a:t>
            </a:r>
            <a:r>
              <a:rPr lang="fr-FR" sz="1800" dirty="0" err="1"/>
              <a:t>ggplot</a:t>
            </a:r>
            <a:endParaRPr lang="fr-FR" sz="1800" dirty="0"/>
          </a:p>
          <a:p>
            <a:pPr marL="342900" indent="-342900">
              <a:lnSpc>
                <a:spcPct val="150000"/>
              </a:lnSpc>
            </a:pPr>
            <a:r>
              <a:rPr lang="fr-FR" sz="1800" dirty="0"/>
              <a:t>TD6 15/12 – Rapports automatisés avec </a:t>
            </a:r>
            <a:r>
              <a:rPr lang="fr-FR" sz="1800" dirty="0" err="1"/>
              <a:t>Rmarkdown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Concepts et opérations basiques</a:t>
            </a:r>
            <a:endParaRPr lang="en-US" sz="4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3" y="3569974"/>
            <a:ext cx="2344615" cy="2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833901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Concepts et opérations basiques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R et lancer une commande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Fonctions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Installer et charger un paquet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Création et type d’objets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Importation de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Objet et environnement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Opérateurs, adressage et création de variables</a:t>
            </a:r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https://posit.co/download/rstudio-desktop/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8452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EDI : environnement de développement intégré </a:t>
            </a:r>
            <a:r>
              <a:rPr lang="fr-FR" sz="2000">
                <a:sym typeface="Wingdings" panose="05000000000000000000" pitchFamily="2" charset="2"/>
              </a:rPr>
              <a:t> simplifie l’usage de R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706697" y="5580478"/>
            <a:ext cx="21931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Fichiers, graphiques,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10" y="4254284"/>
            <a:ext cx="7002126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placer le curseur sur la ligne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Ctrl + Entrée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prstClr val="black"/>
                </a:solidFill>
              </a:rPr>
              <a:t>Pour Mac : chercher le raccourci dans onglet « Code »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Exemples de commandes simples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674440C-0518-4CC6-81B0-F5D46386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728" y="3911890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/>
              <a:t>Commandes qui exécutent des procédures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(</a:t>
            </a:r>
            <a:r>
              <a:rPr lang="fr-FR" sz="1600" i="1" dirty="0"/>
              <a:t>packages</a:t>
            </a:r>
            <a:r>
              <a:rPr lang="fr-FR" sz="1600" dirty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nous-mêmes : possibilité 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rgbClr val="005DA2"/>
                </a:solidFill>
              </a:rPr>
              <a:t>ls</a:t>
            </a:r>
            <a:r>
              <a:rPr lang="fr-FR" dirty="0">
                <a:solidFill>
                  <a:srgbClr val="005DA2"/>
                </a:solidFill>
              </a:rPr>
              <a:t>("package:</a:t>
            </a:r>
            <a:r>
              <a:rPr lang="fr-FR" sz="1400" dirty="0"/>
              <a:t>…nom du paquet… </a:t>
            </a:r>
            <a:r>
              <a:rPr lang="fr-FR" dirty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712438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66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22189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https://ggplot2-book.org/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84" y="1881530"/>
            <a:ext cx="2254105" cy="3414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2FA7E9-59A0-4F59-8E95-74D362D81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" y="2045643"/>
            <a:ext cx="2241594" cy="31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0B204-5533-4CDA-A2D4-C87B9E7EC659}"/>
              </a:ext>
            </a:extLst>
          </p:cNvPr>
          <p:cNvSpPr/>
          <p:nvPr/>
        </p:nvSpPr>
        <p:spPr>
          <a:xfrm>
            <a:off x="6623509" y="1808882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>
              <a:solidFill>
                <a:prstClr val="black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B217495-B5BD-41F2-A4D0-701E52E0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959" y="1195432"/>
            <a:ext cx="501191" cy="5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>
                <a:solidFill>
                  <a:prstClr val="black"/>
                </a:solidFill>
              </a:rPr>
              <a:t>?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dirty="0">
                <a:solidFill>
                  <a:prstClr val="black"/>
                </a:solidFill>
              </a:rPr>
              <a:t>(le mieux) ou </a:t>
            </a:r>
            <a:r>
              <a:rPr lang="fr-FR" sz="1600" i="1" dirty="0" err="1">
                <a:solidFill>
                  <a:prstClr val="black"/>
                </a:solidFill>
              </a:rPr>
              <a:t>args</a:t>
            </a:r>
            <a:r>
              <a:rPr lang="fr-FR" sz="1600" i="1" dirty="0">
                <a:solidFill>
                  <a:prstClr val="black"/>
                </a:solidFill>
              </a:rPr>
              <a:t>(</a:t>
            </a:r>
            <a:r>
              <a:rPr lang="fr-FR" sz="1600" i="1" dirty="0" err="1">
                <a:solidFill>
                  <a:prstClr val="black"/>
                </a:solidFill>
              </a:rPr>
              <a:t>sum</a:t>
            </a:r>
            <a:r>
              <a:rPr lang="fr-FR" sz="1600" i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320FE94C-47B1-4352-8C9D-B916EFB2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9292" y="4628480"/>
            <a:ext cx="845988" cy="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76724-8E48-4650-A915-1A6BAFB81D05}"/>
              </a:ext>
            </a:extLst>
          </p:cNvPr>
          <p:cNvSpPr/>
          <p:nvPr/>
        </p:nvSpPr>
        <p:spPr>
          <a:xfrm>
            <a:off x="382771" y="2579660"/>
            <a:ext cx="79850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installe le paquet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"psych"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charge le paquet et ses fonctions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C781CF-36C7-4737-94F4-4E8E657B1827}"/>
              </a:ext>
            </a:extLst>
          </p:cNvPr>
          <p:cNvSpPr txBox="1"/>
          <p:nvPr/>
        </p:nvSpPr>
        <p:spPr>
          <a:xfrm>
            <a:off x="266845" y="1481252"/>
            <a:ext cx="821690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Deux commandes à connaître par coeur :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A0EDA-0778-4591-976F-F21CFE58B54A}"/>
              </a:ext>
            </a:extLst>
          </p:cNvPr>
          <p:cNvSpPr/>
          <p:nvPr/>
        </p:nvSpPr>
        <p:spPr>
          <a:xfrm>
            <a:off x="382770" y="4043913"/>
            <a:ext cx="6964328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Exemples de paquets utiles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tidyverse # pour manipuler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psych # pour les statistiques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rstatix # pour les tailles d’effets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readxl/writexl # pour importer/exporter des fichiers excel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B910877-D5DE-4EDC-8C2C-4A7EC577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4" y="4318994"/>
            <a:ext cx="1070181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Installer et charger un paquet</a:t>
            </a:r>
            <a:endParaRPr lang="en-US" sz="3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149B24-6B80-4130-8B18-9139E59D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414049"/>
            <a:ext cx="6800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du "&lt;-" </a:t>
            </a:r>
            <a:r>
              <a:rPr lang="fr-FR" sz="1600" dirty="0"/>
              <a:t>(recommandé) </a:t>
            </a:r>
            <a:r>
              <a:rPr lang="fr-FR" dirty="0"/>
              <a:t>ou du "</a:t>
            </a:r>
            <a:r>
              <a:rPr lang="fr-FR" b="1" dirty="0"/>
              <a:t>=</a:t>
            </a:r>
            <a:r>
              <a:rPr lang="fr-FR" dirty="0"/>
              <a:t>"  </a:t>
            </a:r>
            <a:r>
              <a:rPr lang="fr-FR" sz="1600" dirty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2"/>
              </a:rPr>
              <a:t>https://stt4230.rbind.io/amelioration_code/bonnes_pratiques_r/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Noms interdits : </a:t>
            </a:r>
            <a:r>
              <a:rPr lang="fr-FR" sz="1600" i="1" dirty="0"/>
              <a:t>if,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https://stt4230.rbind.io/introduction/base_r/</a:t>
            </a:r>
            <a:endParaRPr lang="fr-FR" sz="11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910493" y="4860705"/>
            <a:ext cx="4206630" cy="1082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"objet"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1objet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erreur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Error: &lt;text&gt;:3:2: symbole inattendu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Exemples d'objets :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91809" y="5978538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Exécutez la commande </a:t>
            </a:r>
            <a:r>
              <a:rPr lang="fr-FR" sz="1600" dirty="0" err="1"/>
              <a:t>ls</a:t>
            </a:r>
            <a:r>
              <a:rPr lang="fr-FR" sz="1600" dirty="0"/>
              <a:t>() ou regardez le panel Environment pour retrouver les objets crées</a:t>
            </a:r>
            <a:endParaRPr lang="fr-FR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297203" y="1804016"/>
            <a:ext cx="829288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"c()" signifie "concaténer"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d’objets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94505" y="3507551"/>
            <a:ext cx="8298275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couleur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blanche  marron   noire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1       1       2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600.0   637.5   675.0   712.5   750.0   900.0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91809" y="2953575"/>
            <a:ext cx="85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Possibilité d'appliquer des fonctions sur ces objets :</a:t>
            </a: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537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Objet simple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Facteur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/>
              <a:t>Dataframe (jeu de données)</a:t>
            </a:r>
            <a:endParaRPr lang="fr-FR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simple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On assigne quelque chose dans autre chose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4BB99-7A67-4695-B736-EB0C794A8AB6}"/>
              </a:ext>
            </a:extLst>
          </p:cNvPr>
          <p:cNvSpPr/>
          <p:nvPr/>
        </p:nvSpPr>
        <p:spPr>
          <a:xfrm>
            <a:off x="1425172" y="2220977"/>
            <a:ext cx="6293657" cy="2416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"Michel 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10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objet2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"Michel 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dans le garage"</a:t>
            </a:r>
            <a:endParaRPr lang="fr-FR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/>
              <a:t>Objet qui rassemble des données </a:t>
            </a:r>
            <a:r>
              <a:rPr lang="fr-FR" sz="2400" dirty="0"/>
              <a:t>(variable</a:t>
            </a:r>
            <a:r>
              <a:rPr lang="fr-FR" sz="2400"/>
              <a:t>) </a:t>
            </a:r>
            <a:r>
              <a:rPr lang="fr-FR" sz="2400" b="1"/>
              <a:t>de même nature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38" y="1815099"/>
            <a:ext cx="8071339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str(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  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650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(chiffres)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E2CF6-8999-4239-A105-29D66A636FBA}"/>
              </a:ext>
            </a:extLst>
          </p:cNvPr>
          <p:cNvSpPr/>
          <p:nvPr/>
        </p:nvSpPr>
        <p:spPr>
          <a:xfrm>
            <a:off x="908168" y="4913460"/>
            <a:ext cx="6882766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prstClr val="black"/>
                </a:solidFill>
              </a:rPr>
              <a:t>On utilise </a:t>
            </a:r>
            <a:r>
              <a:rPr lang="fr-FR" sz="2000" b="1" dirty="0">
                <a:solidFill>
                  <a:srgbClr val="FF0000"/>
                </a:solidFill>
              </a:rPr>
              <a:t>c() </a:t>
            </a:r>
            <a:r>
              <a:rPr lang="fr-FR" sz="2000" dirty="0">
                <a:solidFill>
                  <a:prstClr val="black"/>
                </a:solidFill>
              </a:rPr>
              <a:t>pour "concaténer"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989A46A5-8DD4-4C49-BCA1-B97BE1E0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47" y="4588360"/>
            <a:ext cx="698041" cy="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Vecteur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vecteurs de nature différente ne se mélangent pas très bien...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9614" y="2164578"/>
            <a:ext cx="7719647" cy="129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données doivent être du même type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vache_poids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poids)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(vache_poids)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chr [1:8] "spassky" "karpov" "kasparov" "topalov" "900" "600" "700" "650"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3823025"/>
            <a:ext cx="92524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Possible de changer la nature d'un vecteur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39613" y="4575139"/>
            <a:ext cx="7719647" cy="1554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possible de changer la nature d'un vecteur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"900" "600" "700" "650"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(poids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poids)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900 600 700 650</a:t>
            </a:r>
          </a:p>
        </p:txBody>
      </p:sp>
    </p:spTree>
    <p:extLst>
      <p:ext uri="{BB962C8B-B14F-4D97-AF65-F5344CB8AC3E}">
        <p14:creationId xmlns:p14="http://schemas.microsoft.com/office/powerpoint/2010/main" val="391465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Facteur</a:t>
            </a:r>
            <a:endParaRPr lang="en-US" sz="3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A40BF0-D763-46A3-8804-D971965C04FF}"/>
              </a:ext>
            </a:extLst>
          </p:cNvPr>
          <p:cNvSpPr txBox="1"/>
          <p:nvPr/>
        </p:nvSpPr>
        <p:spPr>
          <a:xfrm>
            <a:off x="-416169" y="1122219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qui organise les données d'un vecteur en </a:t>
            </a:r>
            <a:r>
              <a:rPr lang="fr-FR" b="1" dirty="0"/>
              <a:t>catégories ou niveaux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902304-FED2-45CD-A9D8-861C5B0A8642}"/>
              </a:ext>
            </a:extLst>
          </p:cNvPr>
          <p:cNvSpPr txBox="1"/>
          <p:nvPr/>
        </p:nvSpPr>
        <p:spPr>
          <a:xfrm>
            <a:off x="-416169" y="5470925"/>
            <a:ext cx="87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Les "facteurs" seront très utiles quand nous aborderons le recodage de variables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246184" y="1710471"/>
            <a:ext cx="8405447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karpov kasparov spassky topalov</a:t>
            </a: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niveaux sont rangés automatiquement par ordre alphabétique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possibilité de ré-ordonner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(levels=)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 de renommer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(labels=)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 niveaux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factor(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levels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facteur_vache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Spassky  Karpov   Kasparov Topalov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Levels: Spassky Kasparov Karpov Topalov</a:t>
            </a:r>
          </a:p>
        </p:txBody>
      </p:sp>
    </p:spTree>
    <p:extLst>
      <p:ext uri="{BB962C8B-B14F-4D97-AF65-F5344CB8AC3E}">
        <p14:creationId xmlns:p14="http://schemas.microsoft.com/office/powerpoint/2010/main" val="393679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83948" y="1176110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Objet qui agence les données d'un vecteur en lignes et en colonnes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même nature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871" y="2636579"/>
            <a:ext cx="8194431" cy="342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  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"spassky"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"karpov"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"kasparov"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"topalov"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couleur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"noire"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"marron"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"blanche"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fonction </a:t>
            </a:r>
            <a:r>
              <a:rPr lang="en-US" sz="1600" b="1" i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qui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</a:t>
            </a:r>
            <a:r>
              <a:rPr lang="en-US" sz="16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 bind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(combiner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Dataframe (jeu de données)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202590" y="980193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Matrice qui regroupe plusieurs vecteurs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Ensemble de vecteurs (variables) </a:t>
            </a:r>
            <a:r>
              <a:rPr lang="fr-FR" sz="2000" b="1" dirty="0"/>
              <a:t>de nature différente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5454" y="5332071"/>
            <a:ext cx="8456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En pratique, nous importons quasiment toujours un </a:t>
            </a:r>
            <a:r>
              <a:rPr lang="fr-FR" sz="2000" dirty="0" err="1"/>
              <a:t>dataframe</a:t>
            </a:r>
            <a:r>
              <a:rPr lang="fr-FR" sz="2000" dirty="0"/>
              <a:t> (DF) à partir d’un fichier </a:t>
            </a:r>
            <a:r>
              <a:rPr lang="fr-FR" sz="2000" dirty="0" err="1"/>
              <a:t>xlsx</a:t>
            </a:r>
            <a:r>
              <a:rPr lang="fr-FR" sz="2000" dirty="0"/>
              <a:t>, </a:t>
            </a:r>
            <a:r>
              <a:rPr lang="fr-FR" sz="2000" dirty="0" err="1"/>
              <a:t>txt</a:t>
            </a:r>
            <a:r>
              <a:rPr lang="fr-FR" sz="2000" dirty="0"/>
              <a:t>, ou csv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FD13C-6772-4B91-BCB9-DBF35CFF22A2}"/>
              </a:ext>
            </a:extLst>
          </p:cNvPr>
          <p:cNvCxnSpPr>
            <a:cxnSpLocks/>
          </p:cNvCxnSpPr>
          <p:nvPr/>
        </p:nvCxnSpPr>
        <p:spPr>
          <a:xfrm flipH="1">
            <a:off x="6624508" y="2804688"/>
            <a:ext cx="283791" cy="3647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BE7DDBF-198B-4B14-A0DE-225871A452CD}"/>
              </a:ext>
            </a:extLst>
          </p:cNvPr>
          <p:cNvCxnSpPr>
            <a:cxnSpLocks/>
          </p:cNvCxnSpPr>
          <p:nvPr/>
        </p:nvCxnSpPr>
        <p:spPr>
          <a:xfrm>
            <a:off x="6987047" y="2913685"/>
            <a:ext cx="1" cy="326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B347AC-4FB7-4A9B-8726-0758B67D6375}"/>
              </a:ext>
            </a:extLst>
          </p:cNvPr>
          <p:cNvCxnSpPr>
            <a:cxnSpLocks/>
          </p:cNvCxnSpPr>
          <p:nvPr/>
        </p:nvCxnSpPr>
        <p:spPr>
          <a:xfrm>
            <a:off x="7021634" y="2804688"/>
            <a:ext cx="393443" cy="3966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20CD4-EB52-49F2-B42A-4BFDA633D9BF}"/>
              </a:ext>
            </a:extLst>
          </p:cNvPr>
          <p:cNvSpPr/>
          <p:nvPr/>
        </p:nvSpPr>
        <p:spPr>
          <a:xfrm>
            <a:off x="5992934" y="2319387"/>
            <a:ext cx="193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colonne = variable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9537" y="3395072"/>
            <a:ext cx="38995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vache,couleur,poids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7" name="Rectangle 6"/>
          <p:cNvSpPr/>
          <p:nvPr/>
        </p:nvSpPr>
        <p:spPr>
          <a:xfrm>
            <a:off x="5215882" y="3274129"/>
            <a:ext cx="290821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193045" y="1136335"/>
            <a:ext cx="873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Objet pouvant </a:t>
            </a:r>
            <a:r>
              <a:rPr lang="fr-FR" b="1" dirty="0"/>
              <a:t>contenir</a:t>
            </a:r>
            <a:r>
              <a:rPr lang="fr-FR" dirty="0"/>
              <a:t> des objets de natures différentes : vecteurs, matrices, dataframes ...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631962" y="2068321"/>
            <a:ext cx="276870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(vache, MAT, DF)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110654" y="1795819"/>
            <a:ext cx="2669442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[[1]]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  "karpov"   "kasparov" "topalov"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[[2]]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     couleur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[1,] "spassky"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[2,] "karpov"   "noire" 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[3,] "kasparov" "marron"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[4,] "topalov"  "blanche"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[[3]]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vache couleur poids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spassky   noire   900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karpov   noire   600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kasparov  marron   700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topalov blanche   650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-193045" y="3016555"/>
            <a:ext cx="565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Très pratique pour stocker temporairement des objets, notamment via des boucles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70094" y="4006712"/>
            <a:ext cx="3732629" cy="1826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fr-FR" sz="1200" b="1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EXERCICE MAISON pour les plus téméraires : </a:t>
            </a: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exécutez et essayer de comprendre cette </a:t>
            </a:r>
            <a:b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fr-FR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simple boucle </a:t>
            </a:r>
            <a:endParaRPr lang="en-US" sz="12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vide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DF[,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"vache"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]) {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LS[[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]]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latinLnBrk="1">
              <a:spcAft>
                <a:spcPts val="1000"/>
              </a:spcAft>
            </a:pPr>
            <a:r>
              <a:rPr lang="fr-FR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fr-FR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remplie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2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222307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noms d'animaux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caractère contenant 4 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tailles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matrice regroupant les vecteurs "animaux" et "pays"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Transformez le vecteur "animaux" en facteur en changeant l'ordre des niveaux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/>
              <a:t>dataframe</a:t>
            </a:r>
            <a:r>
              <a:rPr lang="fr-FR" sz="2000" dirty="0"/>
              <a:t> regroupant les vecteurs "pays" et "poids" et le facteur "animaux"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Insérez le facteur "animaux" et le </a:t>
            </a:r>
            <a:r>
              <a:rPr lang="fr-FR" sz="2000" dirty="0" err="1"/>
              <a:t>dataframe</a:t>
            </a:r>
            <a:r>
              <a:rPr lang="fr-FR" sz="2000" dirty="0"/>
              <a:t> dans une même liste</a:t>
            </a:r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de données</a:t>
            </a:r>
            <a:endParaRPr lang="en-US" sz="3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8846" y="5039558"/>
            <a:ext cx="51083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/>
              <a:t>Territory</a:t>
            </a:r>
            <a:r>
              <a:rPr lang="fr-FR" sz="1400" dirty="0"/>
              <a:t> : </a:t>
            </a:r>
            <a:r>
              <a:rPr lang="en-US" sz="1400" dirty="0"/>
              <a:t>pays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Bands : nombre de groupes de métal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/>
              <a:t>Population : nombre d'habitant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400" dirty="0" err="1"/>
              <a:t>Happiness</a:t>
            </a:r>
            <a:r>
              <a:rPr lang="fr-FR" sz="1400" dirty="0"/>
              <a:t> : échelle de bonheur </a:t>
            </a:r>
            <a:r>
              <a:rPr lang="fr-FR" sz="1100" dirty="0"/>
              <a:t>https://</a:t>
            </a:r>
            <a:r>
              <a:rPr lang="fr-FR" sz="1100" dirty="0" err="1"/>
              <a:t>en.wikipedia.org</a:t>
            </a:r>
            <a:r>
              <a:rPr lang="fr-FR" sz="1100" dirty="0"/>
              <a:t>/wiki/</a:t>
            </a:r>
            <a:r>
              <a:rPr lang="fr-FR" sz="1100" dirty="0" err="1"/>
              <a:t>World_Happiness_Report</a:t>
            </a:r>
            <a:endParaRPr lang="fr-FR" sz="11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23" y="1107884"/>
            <a:ext cx="3029927" cy="15703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146" y="1229307"/>
            <a:ext cx="5367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Téléchargez "</a:t>
            </a:r>
            <a:r>
              <a:rPr lang="fr-FR" dirty="0" err="1"/>
              <a:t>meta_bands.csv</a:t>
            </a:r>
            <a:r>
              <a:rPr lang="fr-FR" dirty="0"/>
              <a:t>" sur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https://github.com/lafitter/M2-Science-du-Langage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3" y="2390673"/>
            <a:ext cx="3371850" cy="235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8576" y="5827534"/>
            <a:ext cx="32355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www.brooklynvegan.com</a:t>
            </a:r>
            <a:r>
              <a:rPr lang="en-US" sz="1050" dirty="0"/>
              <a:t>/study-says-</a:t>
            </a:r>
            <a:r>
              <a:rPr lang="en-US" sz="1050" dirty="0" err="1"/>
              <a:t>coun</a:t>
            </a:r>
            <a:r>
              <a:rPr lang="en-US" sz="1050" dirty="0"/>
              <a:t>/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p.migdal.pl</a:t>
            </a:r>
            <a:r>
              <a:rPr lang="en-US" sz="1050" dirty="0"/>
              <a:t>/blog/2023/01/metal-bands-happiness-correlation/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0" y="3266863"/>
            <a:ext cx="1915059" cy="1119671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7432186" y="2760785"/>
            <a:ext cx="278668" cy="38686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9519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Importer un </a:t>
            </a:r>
            <a:r>
              <a:rPr lang="fr-FR" sz="2000" dirty="0" err="1"/>
              <a:t>DF</a:t>
            </a:r>
            <a:r>
              <a:rPr lang="fr-FR" sz="2000" dirty="0"/>
              <a:t> 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Cas 1 : </a:t>
            </a:r>
            <a:r>
              <a:rPr lang="fr-FR" sz="2000" dirty="0"/>
              <a:t>R a été ouvert via le menu application (</a:t>
            </a:r>
            <a:r>
              <a:rPr lang="fr-FR" sz="2000" dirty="0" err="1"/>
              <a:t>windows</a:t>
            </a:r>
            <a:r>
              <a:rPr lang="fr-FR" sz="2000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A1521-024A-44BF-93AA-89FE8AA8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8" r="76526"/>
          <a:stretch/>
        </p:blipFill>
        <p:spPr>
          <a:xfrm>
            <a:off x="515049" y="2636582"/>
            <a:ext cx="2468783" cy="3481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DB868-288B-450D-BF6D-CAE4C681EFA1}"/>
              </a:ext>
            </a:extLst>
          </p:cNvPr>
          <p:cNvSpPr/>
          <p:nvPr/>
        </p:nvSpPr>
        <p:spPr>
          <a:xfrm>
            <a:off x="3400669" y="2624679"/>
            <a:ext cx="533992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getwd() 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get working directory</a:t>
            </a:r>
          </a:p>
          <a:p>
            <a:r>
              <a:rPr lang="fr-FR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"C:/Users/remi.DESKTOP-UI81QOM/Documents"</a:t>
            </a:r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-278413" y="1338395"/>
            <a:ext cx="873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Nécessite de connaître son </a:t>
            </a:r>
            <a:r>
              <a:rPr lang="fr-FR" sz="2000" b="1" dirty="0"/>
              <a:t>répertoire de travail </a:t>
            </a:r>
            <a:r>
              <a:rPr lang="fr-FR" sz="2000" dirty="0"/>
              <a:t>("l'adresse" du script 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Cas 2 : </a:t>
            </a:r>
            <a:r>
              <a:rPr lang="fr-FR" sz="2000" dirty="0"/>
              <a:t>R a été ouvert via un script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B9A7E-A74C-4F02-A062-C8C42997129F}"/>
              </a:ext>
            </a:extLst>
          </p:cNvPr>
          <p:cNvSpPr/>
          <p:nvPr/>
        </p:nvSpPr>
        <p:spPr>
          <a:xfrm>
            <a:off x="404262" y="4087745"/>
            <a:ext cx="8315024" cy="959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"C:/Users/remi.DESKTOP-UI81QOM/Desktop/VERSIONS PROJETS TT/COURS v9tt/6. Stat R analyse linguistique 23-24/COURS"</a:t>
            </a:r>
            <a:endParaRPr lang="fr-FR" sz="16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AFE58E-6962-46EF-B80E-40B606DE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2" y="2534909"/>
            <a:ext cx="7349148" cy="132427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Adresse du </a:t>
            </a:r>
            <a:r>
              <a:rPr lang="fr-FR" sz="3600" dirty="0" err="1"/>
              <a:t>dataframe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491808" y="5730479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Cas le plus simple car le </a:t>
            </a:r>
            <a:r>
              <a:rPr lang="fr-FR" sz="1600" dirty="0" err="1">
                <a:solidFill>
                  <a:prstClr val="black"/>
                </a:solidFill>
              </a:rPr>
              <a:t>DF</a:t>
            </a:r>
            <a:r>
              <a:rPr lang="fr-FR" sz="1600" dirty="0">
                <a:solidFill>
                  <a:prstClr val="black"/>
                </a:solidFill>
              </a:rPr>
              <a:t> et le script R ont la même adresse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309" y="5367873"/>
            <a:ext cx="706214" cy="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fonction de base pour lire les fichiers .csv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séparateur de colonne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type de décimale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indique que la 1ère ligne correspond au nom des variables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Ouvrez le fichier .csv avec bloc-notes pour identifier les bons séparateurs : </a:t>
            </a: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3113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48409" y="2075615"/>
            <a:ext cx="7918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metal_bands.csv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6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1674337" y="2455193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926760" y="2751732"/>
            <a:ext cx="198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fonction de base pour lire les fichiers .csv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408659" y="2470686"/>
            <a:ext cx="58441" cy="235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837508" y="273187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nom du fichier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6091986" y="1220784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séparateur de colonne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462346" y="1867115"/>
            <a:ext cx="294770" cy="2085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7616891" y="2743961"/>
            <a:ext cx="1330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type de décimale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7819308" y="2440692"/>
            <a:ext cx="110691" cy="2911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34AA-4E19-4593-BE86-B607FE36EE6E}"/>
              </a:ext>
            </a:extLst>
          </p:cNvPr>
          <p:cNvSpPr/>
          <p:nvPr/>
        </p:nvSpPr>
        <p:spPr>
          <a:xfrm>
            <a:off x="5064672" y="2731879"/>
            <a:ext cx="1969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indique que la 1ère ligne correspond au nom des variables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99FFC6B-36A3-4A3E-9667-9E5AB503996B}"/>
              </a:ext>
            </a:extLst>
          </p:cNvPr>
          <p:cNvCxnSpPr>
            <a:cxnSpLocks/>
          </p:cNvCxnSpPr>
          <p:nvPr/>
        </p:nvCxnSpPr>
        <p:spPr>
          <a:xfrm flipH="1" flipV="1">
            <a:off x="5380892" y="2440692"/>
            <a:ext cx="24182" cy="291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1B8BD-0062-4319-AD17-351D708BC9FB}"/>
              </a:ext>
            </a:extLst>
          </p:cNvPr>
          <p:cNvSpPr/>
          <p:nvPr/>
        </p:nvSpPr>
        <p:spPr>
          <a:xfrm>
            <a:off x="595263" y="4702692"/>
            <a:ext cx="7961029" cy="3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>
                <a:solidFill>
                  <a:prstClr val="black"/>
                </a:solidFill>
              </a:rPr>
              <a:t>Ouvrez le fichier .csv avec bloc-notes pour identifier les bons séparateurs : </a:t>
            </a:r>
          </a:p>
        </p:txBody>
      </p:sp>
      <p:pic>
        <p:nvPicPr>
          <p:cNvPr id="32" name="Graphique 11">
            <a:extLst>
              <a:ext uri="{FF2B5EF4-FFF2-40B4-BE49-F238E27FC236}">
                <a16:creationId xmlns:a16="http://schemas.microsoft.com/office/drawing/2014/main" id="{C28EC1DE-2F66-404F-8744-83728E8AD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764" y="4340086"/>
            <a:ext cx="706214" cy="73370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17714" y="527654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Territory;Bands;Population;Happiness</a:t>
            </a:r>
          </a:p>
          <a:p>
            <a:r>
              <a:rPr lang="en-US" sz="1600" dirty="0"/>
              <a:t>Afghanistan;2;37466414;2.404</a:t>
            </a:r>
          </a:p>
          <a:p>
            <a:r>
              <a:rPr lang="en-US" sz="1600" dirty="0"/>
              <a:t>Albania;7;3088385;5.199</a:t>
            </a:r>
          </a:p>
          <a:p>
            <a:r>
              <a:rPr lang="en-US" sz="1600" dirty="0"/>
              <a:t>Algeria;16;43576691;5.122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499350" y="3101211"/>
            <a:ext cx="114973" cy="3177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AE9D6-35A7-4F21-86AD-A9B3791A72F4}"/>
              </a:ext>
            </a:extLst>
          </p:cNvPr>
          <p:cNvSpPr/>
          <p:nvPr/>
        </p:nvSpPr>
        <p:spPr>
          <a:xfrm>
            <a:off x="2369940" y="3517867"/>
            <a:ext cx="2826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implicitement, l'adresse du fichier est :</a:t>
            </a:r>
          </a:p>
          <a:p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"C:/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rlafitte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/Desktop/COURS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v12chu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/6. Stat R analyse linguistique 23-24/COURS/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meta_bands.csv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5517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/>
              <a:t>Ressources</a:t>
            </a:r>
            <a:r>
              <a:rPr lang="fr-FR" dirty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https://www.r-bloggers.com/blogs-list/</a:t>
            </a:r>
          </a:p>
          <a:p>
            <a:r>
              <a:rPr lang="en-US" sz="1600" dirty="0">
                <a:hlinkClick r:id="rId2"/>
              </a:rPr>
              <a:t>https://stt4230.rbind.io/introduction/presentation_r/</a:t>
            </a:r>
          </a:p>
          <a:p>
            <a:r>
              <a:rPr lang="en-US" sz="1600" dirty="0">
                <a:hlinkClick r:id="rId2"/>
              </a:rPr>
              <a:t>https://rstudio-education.github.io/hopr/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</a:p>
          <a:p>
            <a:r>
              <a:rPr lang="en-US" sz="1600" dirty="0">
                <a:hlinkClick r:id="rId2"/>
              </a:rPr>
              <a:t>https://www.r-bloggers.com/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https://www.datanovia.com/en/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https://rcompanion.org/handbook/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https://r-graph-gallery.com/ggplot2-package</a:t>
            </a:r>
            <a:r>
              <a:rPr lang="en-US" sz="1600">
                <a:hlinkClick r:id="rId5"/>
              </a:rPr>
              <a:t>.html</a:t>
            </a:r>
            <a:endParaRPr lang="en-US" sz="1600"/>
          </a:p>
          <a:p>
            <a:r>
              <a:rPr lang="en-US" sz="1600">
                <a:hlinkClick r:id="rId6"/>
              </a:rPr>
              <a:t>https://www.uvm.edu/~statdhtx/StatPages/R/ReadingData.html</a:t>
            </a:r>
            <a:endParaRPr lang="en-US" sz="1600"/>
          </a:p>
          <a:p>
            <a:r>
              <a:rPr lang="en-US" sz="1600">
                <a:hlinkClick r:id="rId7"/>
              </a:rPr>
              <a:t>https://fermin.perso.math.cnrs.fr/Files/IntroductionRStudio.html</a:t>
            </a:r>
            <a:endParaRPr lang="en-US" sz="1600"/>
          </a:p>
          <a:p>
            <a:endParaRPr lang="en-US" sz="160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277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TOUJOURS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VERIFIER LE FORMAT DES VARIABLES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174 obs. of  4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Territory : chr  "Afghanistan" "Albania" "Algeria" "Andorra"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Bands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2 7 16 2 8 1907 19 1545 664 9 ...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Population: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37466414 3088385 43576691 85645 33642646 45864941 3011609 25809973 8884864 10282283 ...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Happiness : num  2.4 5.2 5.12 NA NA ...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Vérifiez ensuite que le </a:t>
            </a:r>
            <a:r>
              <a:rPr lang="fr-FR" sz="2000" dirty="0" err="1"/>
              <a:t>DF</a:t>
            </a:r>
            <a:r>
              <a:rPr lang="fr-FR" sz="2000" dirty="0"/>
              <a:t> a été correctement importé avec </a:t>
            </a:r>
            <a:r>
              <a:rPr lang="fr-FR" sz="2000" b="1" dirty="0" err="1">
                <a:solidFill>
                  <a:srgbClr val="FF0000"/>
                </a:solidFill>
              </a:rPr>
              <a:t>head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et </a:t>
            </a:r>
            <a:r>
              <a:rPr lang="fr-FR" sz="2000" b="1" dirty="0">
                <a:solidFill>
                  <a:srgbClr val="FF0000"/>
                </a:solidFill>
              </a:rPr>
              <a:t>str()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240215"/>
            <a:ext cx="307732" cy="4132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64447" y="5721223"/>
            <a:ext cx="534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quand le </a:t>
            </a:r>
            <a:r>
              <a:rPr lang="fr-FR" sz="1400" dirty="0" err="1"/>
              <a:t>parameter</a:t>
            </a:r>
            <a:r>
              <a:rPr lang="fr-FR" sz="1400" dirty="0"/>
              <a:t> "</a:t>
            </a:r>
            <a:r>
              <a:rPr lang="fr-FR" sz="1400" dirty="0" err="1"/>
              <a:t>dec</a:t>
            </a:r>
            <a:r>
              <a:rPr lang="fr-FR" sz="1400" dirty="0"/>
              <a:t> = …" est mal spécifié, on peut avoir des erreurs de formats ici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539" y="2042541"/>
            <a:ext cx="808892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View(DF)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-278413" y="1135387"/>
            <a:ext cx="8731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Utilisez </a:t>
            </a:r>
            <a:r>
              <a:rPr lang="fr-FR" sz="2000" b="1" dirty="0" err="1">
                <a:solidFill>
                  <a:srgbClr val="FF0000"/>
                </a:solidFill>
              </a:rPr>
              <a:t>View</a:t>
            </a:r>
            <a:r>
              <a:rPr lang="fr-FR" sz="2000" b="1" dirty="0">
                <a:solidFill>
                  <a:srgbClr val="FF0000"/>
                </a:solidFill>
              </a:rPr>
              <a:t>() </a:t>
            </a:r>
            <a:r>
              <a:rPr lang="fr-FR" sz="2000" dirty="0"/>
              <a:t>pour visualiser l'ensemble du </a:t>
            </a:r>
            <a:r>
              <a:rPr lang="fr-FR" sz="2000" dirty="0" err="1"/>
              <a:t>DF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0" y="2942126"/>
            <a:ext cx="5571801" cy="27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96C74D-B60B-415F-91F6-DE1C1FF01C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A3AFA8-B18D-490B-A28A-8196F4F71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021FD-29E5-45DD-8F05-669BF26E2DB2}"/>
              </a:ext>
            </a:extLst>
          </p:cNvPr>
          <p:cNvSpPr/>
          <p:nvPr/>
        </p:nvSpPr>
        <p:spPr>
          <a:xfrm>
            <a:off x="159488" y="2025822"/>
            <a:ext cx="8516679" cy="24365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Territory           Bands           Population          Happiness  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Length:174         Min.   :    1.0   Min.   :5.321e+03   Min.   :2.404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Class :character   1st Qu.:    7.0   1st Qu.:2.712e+06   1st Qu.:4.889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Mode  :character   Median :   38.0   Median :8.885e+06   Median :5.569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Mean   :  523.9   Mean   :4.681e+07   Mean   :5.554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3rd Qu.:  285.0   3rd Qu.:3.364e+07   3rd Qu.:6.305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Max.   :17557.0   Max.   :1.398e+09   Max.   :7.821  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  </a:t>
            </a: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NA's   :29        NA's   :29          NA's   :28</a:t>
            </a:r>
            <a:endParaRPr lang="fr-FR" sz="1600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191556-EAF3-458E-A427-980E1F410800}"/>
              </a:ext>
            </a:extLst>
          </p:cNvPr>
          <p:cNvSpPr txBox="1"/>
          <p:nvPr/>
        </p:nvSpPr>
        <p:spPr>
          <a:xfrm>
            <a:off x="-278413" y="1135387"/>
            <a:ext cx="873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/>
              <a:t>Utilisez </a:t>
            </a:r>
            <a:r>
              <a:rPr lang="fr-FR" sz="2000" b="1">
                <a:solidFill>
                  <a:srgbClr val="FF0000"/>
                </a:solidFill>
              </a:rPr>
              <a:t>summary() </a:t>
            </a:r>
            <a:r>
              <a:rPr lang="fr-FR" sz="2000" dirty="0"/>
              <a:t>pour </a:t>
            </a:r>
            <a:r>
              <a:rPr lang="fr-FR" sz="2000"/>
              <a:t>visualiser les caractéristiques de chaque variable, ainsi que le </a:t>
            </a:r>
            <a:r>
              <a:rPr lang="fr-FR" sz="2000" b="1"/>
              <a:t>nombre de données manquantes "NA"</a:t>
            </a:r>
            <a:endParaRPr lang="fr-FR" sz="2000" b="1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8D15CA7-7895-40C0-A606-6D81536F6C5F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0653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43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7" y="2032750"/>
            <a:ext cx="3333750" cy="1790700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-278414" y="1135387"/>
            <a:ext cx="97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Si votre </a:t>
            </a:r>
            <a:r>
              <a:rPr lang="fr-FR" dirty="0" err="1"/>
              <a:t>DF</a:t>
            </a:r>
            <a:r>
              <a:rPr lang="fr-FR" dirty="0"/>
              <a:t> est de type .</a:t>
            </a:r>
            <a:r>
              <a:rPr lang="fr-FR" dirty="0" err="1"/>
              <a:t>xlsx</a:t>
            </a:r>
            <a:r>
              <a:rPr lang="fr-FR" dirty="0"/>
              <a:t>, plus pratique encore de l'importer avec la </a:t>
            </a:r>
            <a:r>
              <a:rPr lang="fr-FR" b="1" dirty="0" err="1">
                <a:solidFill>
                  <a:srgbClr val="FF0000"/>
                </a:solidFill>
              </a:rPr>
              <a:t>library</a:t>
            </a:r>
            <a:r>
              <a:rPr lang="fr-FR" b="1" dirty="0">
                <a:solidFill>
                  <a:srgbClr val="FF0000"/>
                </a:solidFill>
              </a:rPr>
              <a:t>(readxl)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377" y="4074482"/>
            <a:ext cx="57325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en-US" sz="16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92969" y="4945081"/>
            <a:ext cx="263769" cy="391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1679" y="5402732"/>
            <a:ext cx="436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pas la peine de spécifier "sep = …" et " </a:t>
            </a:r>
            <a:r>
              <a:rPr lang="fr-FR" sz="1600" dirty="0" err="1"/>
              <a:t>dec</a:t>
            </a:r>
            <a:r>
              <a:rPr lang="fr-FR" sz="1600" dirty="0"/>
              <a:t> = …" ici</a:t>
            </a:r>
            <a:endParaRPr lang="en-US" sz="1600" dirty="0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3955328" y="2558090"/>
            <a:ext cx="386351" cy="284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45136" y="2420269"/>
            <a:ext cx="4158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NB : dans </a:t>
            </a:r>
            <a:r>
              <a:rPr lang="fr-FR" sz="1600" dirty="0" err="1"/>
              <a:t>excel</a:t>
            </a:r>
            <a:r>
              <a:rPr lang="fr-FR" sz="1600" dirty="0"/>
              <a:t> les décimales sont des virgules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985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67" y="1794478"/>
            <a:ext cx="6562667" cy="326904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842239" y="25409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45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E6BC842-7B52-4E04-ADAA-6B4122212AAA}"/>
              </a:ext>
            </a:extLst>
          </p:cNvPr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Importation clique-bouton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45440"/>
            <a:ext cx="5178669" cy="431674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6532684" y="3912577"/>
            <a:ext cx="439615" cy="10550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72299" y="3727911"/>
            <a:ext cx="177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prévisualisation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2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3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Importez et inspectez les fichiers "</a:t>
            </a:r>
            <a:r>
              <a:rPr lang="fr-FR" dirty="0" err="1"/>
              <a:t>reading_skills</a:t>
            </a:r>
            <a:r>
              <a:rPr lang="fr-FR" dirty="0"/>
              <a:t>" numérotés de 1 à 3, disponibles sur </a:t>
            </a:r>
            <a:r>
              <a:rPr lang="fr-FR" dirty="0">
                <a:hlinkClick r:id="rId2"/>
              </a:rPr>
              <a:t>https://</a:t>
            </a:r>
            <a:r>
              <a:rPr lang="fr-FR" dirty="0" err="1">
                <a:hlinkClick r:id="rId2"/>
              </a:rPr>
              <a:t>github.com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lafitter</a:t>
            </a:r>
            <a:r>
              <a:rPr lang="fr-FR" dirty="0">
                <a:hlinkClick r:id="rId2"/>
              </a:rPr>
              <a:t>/</a:t>
            </a:r>
            <a:r>
              <a:rPr lang="fr-FR" dirty="0" err="1">
                <a:hlinkClick r:id="rId2"/>
              </a:rPr>
              <a:t>M2</a:t>
            </a:r>
            <a:r>
              <a:rPr lang="fr-FR" dirty="0">
                <a:hlinkClick r:id="rId2"/>
              </a:rPr>
              <a:t>-Science-du-Langage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Attention aux séparateurs et décimales…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https://cran.r-project.org/web/packages/languageR/languageR.pdf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"no data" "0.59" NA "1.144"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9892" y="3413768"/>
            <a:ext cx="940777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06985" y="3412945"/>
            <a:ext cx="341923" cy="307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77947" y="3720675"/>
            <a:ext cx="200384" cy="332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8908" y="4053254"/>
            <a:ext cx="4038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R "sait" que "NA" doit être interprété comme "rien du tout"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006346" y="4053254"/>
            <a:ext cx="2907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R pense logiquement que </a:t>
            </a:r>
            <a:r>
              <a:rPr lang="fr-FR" sz="1400" i="1" dirty="0"/>
              <a:t>iq</a:t>
            </a:r>
            <a:r>
              <a:rPr lang="fr-FR" sz="1400" dirty="0"/>
              <a:t> est un vecteur de type caractère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51992" y="3721498"/>
            <a:ext cx="178289" cy="3317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6185" y="1717951"/>
            <a:ext cx="8053753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"reading_skills4.csv"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";",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na.strings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c("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NA","no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data"))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'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':    44 obs. of  5 variables: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sujet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1 2 3 4 5 6 7 8 9 10 ...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age     :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69 67 43 18 55 57 62 50 79 69 ...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num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NA 0.59 NA 1.144 -0.676 ...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Importation via le script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008" y="1114983"/>
            <a:ext cx="859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Cas particulier mais fréquent : quand une variable contient des chiffres et des lettres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8659" y="3414387"/>
            <a:ext cx="307731" cy="239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0945" y="3391872"/>
            <a:ext cx="269630" cy="273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976197" y="3685373"/>
            <a:ext cx="351578" cy="3060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70376" y="4026831"/>
            <a:ext cx="3123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maintenant R sait que "no data" = "NA"</a:t>
            </a:r>
            <a:endParaRPr lang="en-US" sz="14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628901" y="3673239"/>
            <a:ext cx="347296" cy="318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4994031" y="2013438"/>
            <a:ext cx="484555" cy="216728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86300" y="1627381"/>
            <a:ext cx="3534508" cy="588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1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6F70E9E-7A01-4447-A7C7-FAB894E74E14}"/>
              </a:ext>
            </a:extLst>
          </p:cNvPr>
          <p:cNvCxnSpPr>
            <a:cxnSpLocks/>
          </p:cNvCxnSpPr>
          <p:nvPr/>
        </p:nvCxnSpPr>
        <p:spPr>
          <a:xfrm flipH="1">
            <a:off x="6076924" y="2349796"/>
            <a:ext cx="3954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5" y="1644162"/>
            <a:ext cx="8860804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Qui est R </a:t>
            </a:r>
            <a:r>
              <a:rPr lang="fr-FR" sz="3600" dirty="0"/>
              <a:t>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logiciel d’analyse statistique et de graphiques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création en 1996 par Ross Ihaka et Robert Gentleman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EBFAF5-CDB7-488C-9F83-DDA3889F4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05" y="2710916"/>
            <a:ext cx="3749990" cy="2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24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815" y="1573578"/>
            <a:ext cx="7315200" cy="3749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supprime un objet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ls()   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".GlobalEnv"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objets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(idem)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"couleur"       "DF"            "facteur_vache" "fxdescribe"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[5] "LS"            "MAT"           "objet2"        "poids"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[9] "vache"         "VACHE"         "vache_poids"</a:t>
            </a: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search()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montre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environnement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paquets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"package:readxl"    "package:stats"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"package:graphics"  "package:grDevices" "package:utils"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"package:datasets"  "package:methods"   "Autoloads"       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"package:base"</a:t>
            </a:r>
          </a:p>
        </p:txBody>
      </p:sp>
    </p:spTree>
    <p:extLst>
      <p:ext uri="{BB962C8B-B14F-4D97-AF65-F5344CB8AC3E}">
        <p14:creationId xmlns:p14="http://schemas.microsoft.com/office/powerpoint/2010/main" val="2663181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002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Question cruciale : comment accéder à un vecteur (variable) situé à l'</a:t>
            </a:r>
            <a:r>
              <a:rPr lang="fr-FR" sz="2000" b="1" i="1" dirty="0"/>
              <a:t>intérieur</a:t>
            </a:r>
            <a:r>
              <a:rPr lang="fr-FR" sz="2000" dirty="0"/>
              <a:t> d'un </a:t>
            </a:r>
            <a:r>
              <a:rPr lang="fr-FR" sz="2000" dirty="0" err="1"/>
              <a:t>DF</a:t>
            </a:r>
            <a:r>
              <a:rPr lang="fr-FR" sz="2000" dirty="0"/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A17C4-8576-4D07-960B-B85926383B87}"/>
              </a:ext>
            </a:extLst>
          </p:cNvPr>
          <p:cNvSpPr txBox="1"/>
          <p:nvPr/>
        </p:nvSpPr>
        <p:spPr>
          <a:xfrm>
            <a:off x="351617" y="3698363"/>
            <a:ext cx="8459094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"Bands" </a:t>
            </a:r>
            <a:r>
              <a:rPr lang="fr-FR" sz="2000" b="1" dirty="0"/>
              <a:t>n'existe pas</a:t>
            </a:r>
            <a:r>
              <a:rPr lang="fr-FR" sz="2000" dirty="0"/>
              <a:t> dans l'environnement en tant </a:t>
            </a:r>
            <a:r>
              <a:rPr lang="fr-FR" sz="2000" b="1" i="1" dirty="0"/>
              <a:t>qu'objet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968" y="2334627"/>
            <a:ext cx="7080740" cy="866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metal_bands.xlsx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 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ne fonctionne pas...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Error in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eval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(expr,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envir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enclos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): objet 'Bands'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introuvable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702" r="939" b="28014"/>
          <a:stretch/>
        </p:blipFill>
        <p:spPr>
          <a:xfrm>
            <a:off x="7201719" y="1612496"/>
            <a:ext cx="1608992" cy="8412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84682"/>
            <a:ext cx="1070158" cy="6256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837" y="4653639"/>
            <a:ext cx="707787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fonctionne !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6FD24-847D-40A1-B340-A55ACA246615}"/>
              </a:ext>
            </a:extLst>
          </p:cNvPr>
          <p:cNvSpPr txBox="1"/>
          <p:nvPr/>
        </p:nvSpPr>
        <p:spPr>
          <a:xfrm>
            <a:off x="48846" y="5266817"/>
            <a:ext cx="845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ym typeface="Wingdings" panose="05000000000000000000" pitchFamily="2" charset="2"/>
              </a:rPr>
              <a:t>grâce au </a:t>
            </a:r>
            <a:r>
              <a:rPr lang="fr-F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"$"</a:t>
            </a:r>
            <a:r>
              <a:rPr lang="fr-FR" sz="2000" dirty="0">
                <a:sym typeface="Wingdings" panose="05000000000000000000" pitchFamily="2" charset="2"/>
              </a:rPr>
              <a:t>, R reconnaît maintenant "Bands" comme un objet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9377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48846" y="1076796"/>
            <a:ext cx="889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Il existe un 2</a:t>
            </a:r>
            <a:r>
              <a:rPr lang="fr-FR" baseline="30000" dirty="0"/>
              <a:t>ème</a:t>
            </a:r>
            <a:r>
              <a:rPr lang="fr-FR" dirty="0"/>
              <a:t> moyen d'accéder à "Bands", consistant à transformer le </a:t>
            </a:r>
            <a:r>
              <a:rPr lang="fr-FR" dirty="0" err="1"/>
              <a:t>DF</a:t>
            </a:r>
            <a:r>
              <a:rPr lang="fr-FR" dirty="0"/>
              <a:t> en environnement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0E27D9-E497-4904-AFE6-D65FAF521105}"/>
              </a:ext>
            </a:extLst>
          </p:cNvPr>
          <p:cNvCxnSpPr>
            <a:cxnSpLocks/>
          </p:cNvCxnSpPr>
          <p:nvPr/>
        </p:nvCxnSpPr>
        <p:spPr>
          <a:xfrm flipH="1">
            <a:off x="4142224" y="2551532"/>
            <a:ext cx="355774" cy="2445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6895" y="2073248"/>
            <a:ext cx="8468515" cy="2318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transforme le DF en environnement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search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[1] ".GlobalEnv"        "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           "package:readxl" 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[4] "package:stats"     "package:graphics"  "package:grDevices"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[7] "package:utils"     "package:datasets"  "package:methods" 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[10] "Autoloads"         "package:base"</a:t>
            </a:r>
          </a:p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</a:p>
          <a:p>
            <a:r>
              <a:rPr lang="fr-FR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enlève le </a:t>
            </a:r>
            <a:r>
              <a:rPr lang="fr-FR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fr-FR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l'environnement</a:t>
            </a:r>
            <a:endParaRPr lang="en-US" sz="16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4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Objet et environnement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FC540-9E5E-44F2-89CE-6763471E5B22}"/>
              </a:ext>
            </a:extLst>
          </p:cNvPr>
          <p:cNvSpPr/>
          <p:nvPr/>
        </p:nvSpPr>
        <p:spPr>
          <a:xfrm>
            <a:off x="249774" y="1142045"/>
            <a:ext cx="74646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Attention ! La solution </a:t>
            </a:r>
            <a:r>
              <a:rPr lang="fr-FR" dirty="0" err="1">
                <a:solidFill>
                  <a:prstClr val="black"/>
                </a:solidFill>
              </a:rPr>
              <a:t>attach</a:t>
            </a:r>
            <a:r>
              <a:rPr lang="fr-FR" dirty="0">
                <a:solidFill>
                  <a:prstClr val="black"/>
                </a:solidFill>
              </a:rPr>
              <a:t>/</a:t>
            </a:r>
            <a:r>
              <a:rPr lang="fr-FR" dirty="0" err="1">
                <a:solidFill>
                  <a:prstClr val="black"/>
                </a:solidFill>
              </a:rPr>
              <a:t>detach</a:t>
            </a:r>
            <a:r>
              <a:rPr lang="fr-FR" dirty="0">
                <a:solidFill>
                  <a:prstClr val="black"/>
                </a:solidFill>
              </a:rPr>
              <a:t> peut créer des conflits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Imaginons qu'un objet crée précédemment s'appelle déjà "Bands"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Dans ce cas </a:t>
            </a:r>
            <a:r>
              <a:rPr lang="fr-FR" dirty="0" err="1"/>
              <a:t>attach</a:t>
            </a:r>
            <a:r>
              <a:rPr lang="fr-FR" dirty="0"/>
              <a:t>() ne fonctionne plus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652" y="2713505"/>
            <a:ext cx="5671040" cy="1897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vraiment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résultat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attendu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megadeath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sepultura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     "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mylene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farmer"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</a:p>
          <a:p>
            <a:pPr latinLnBrk="1">
              <a:spcAft>
                <a:spcPts val="1000"/>
              </a:spcAft>
            </a:pPr>
            <a:r>
              <a:rPr lang="fr-FR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rm(Bands) </a:t>
            </a:r>
            <a:r>
              <a:rPr lang="fr-FR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maintenant ça devrait marcher</a:t>
            </a:r>
            <a:endParaRPr lang="en-US" sz="14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74" y="4667415"/>
            <a:ext cx="636329" cy="661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886103" y="4939598"/>
            <a:ext cx="783248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Sur ce sujet voir </a:t>
            </a:r>
            <a:r>
              <a:rPr lang="fr-FR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www.uvm.edu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/~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statdhtx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StatPages</a:t>
            </a:r>
            <a:r>
              <a:rPr lang="fr-FR" dirty="0">
                <a:solidFill>
                  <a:prstClr val="black"/>
                </a:solidFill>
                <a:hlinkClick r:id="rId4"/>
              </a:rPr>
              <a:t>/R/</a:t>
            </a:r>
            <a:r>
              <a:rPr lang="fr-FR" dirty="0" err="1">
                <a:solidFill>
                  <a:prstClr val="black"/>
                </a:solidFill>
                <a:hlinkClick r:id="rId4"/>
              </a:rPr>
              <a:t>attaching.html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93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de commandes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70530"/>
              </p:ext>
            </p:extLst>
          </p:nvPr>
        </p:nvGraphicFramePr>
        <p:xfrm>
          <a:off x="1524000" y="2103557"/>
          <a:ext cx="6096000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Séparateur de commandes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x = 12 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; </a:t>
                      </a:r>
                      <a:r>
                        <a:rPr lang="fr-FR" sz="2000" b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  <a:r>
                        <a:rPr lang="fr-FR" sz="2000" dirty="0" err="1"/>
                        <a:t>blabla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Commentaire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# très beau</a:t>
                      </a:r>
                      <a:r>
                        <a:rPr lang="fr-FR" sz="2000" baseline="0" dirty="0">
                          <a:highlight>
                            <a:srgbClr val="00FFFF"/>
                          </a:highlight>
                        </a:rPr>
                        <a:t> code</a:t>
                      </a:r>
                      <a:r>
                        <a:rPr lang="fr-FR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Assignation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&lt;-</a:t>
                      </a:r>
                      <a:r>
                        <a:rPr lang="fr-FR" sz="2000" dirty="0"/>
                        <a:t> 12 ou x 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=</a:t>
                      </a:r>
                      <a:r>
                        <a:rPr lang="fr-FR" sz="20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Extraction d'objet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 err="1">
                          <a:highlight>
                            <a:srgbClr val="00FFFF"/>
                          </a:highlight>
                        </a:rPr>
                        <a:t>$</a:t>
                      </a:r>
                      <a:r>
                        <a:rPr lang="fr-FR" sz="2000" dirty="0" err="1"/>
                        <a:t>Bands</a:t>
                      </a:r>
                      <a:endParaRPr lang="fr-FR" sz="2000" dirty="0"/>
                    </a:p>
                    <a:p>
                      <a:r>
                        <a:rPr lang="fr-FR" sz="2000" dirty="0" err="1"/>
                        <a:t>DF</a:t>
                      </a:r>
                      <a:r>
                        <a:rPr lang="fr-FR" sz="2000" dirty="0">
                          <a:highlight>
                            <a:srgbClr val="00FFFF"/>
                          </a:highlight>
                        </a:rPr>
                        <a:t>["Bands"]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40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arithmétiques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63809"/>
              </p:ext>
            </p:extLst>
          </p:nvPr>
        </p:nvGraphicFramePr>
        <p:xfrm>
          <a:off x="659219" y="2103557"/>
          <a:ext cx="7931888" cy="1981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addition/soustraction/multiplication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/>
                        <a:t>(2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+</a:t>
                      </a:r>
                      <a:r>
                        <a:rPr lang="fr-FR" sz="2000" b="0"/>
                        <a:t>2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-</a:t>
                      </a:r>
                      <a:r>
                        <a:rPr lang="fr-FR" sz="2000" b="0"/>
                        <a:t>1)</a:t>
                      </a:r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*</a:t>
                      </a:r>
                      <a:r>
                        <a:rPr lang="fr-FR" sz="20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10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/</a:t>
                      </a:r>
                      <a:r>
                        <a:rPr lang="fr-FR" sz="2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puissance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^</a:t>
                      </a:r>
                      <a:r>
                        <a:rPr lang="fr-FR" sz="2000"/>
                        <a:t>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racine carée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sqrt</a:t>
                      </a:r>
                      <a:r>
                        <a:rPr lang="fr-FR" sz="2000"/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exponentiel/logarithme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exp</a:t>
                      </a:r>
                      <a:r>
                        <a:rPr lang="fr-FR" sz="2000"/>
                        <a:t>(2) ; </a:t>
                      </a:r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log</a:t>
                      </a:r>
                      <a:r>
                        <a:rPr lang="fr-FR" sz="2000"/>
                        <a:t>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21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Opérateurs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DEC81F-8782-4885-A1EE-CB638EB6F95E}"/>
              </a:ext>
            </a:extLst>
          </p:cNvPr>
          <p:cNvSpPr txBox="1"/>
          <p:nvPr/>
        </p:nvSpPr>
        <p:spPr>
          <a:xfrm>
            <a:off x="0" y="1076796"/>
            <a:ext cx="91440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/>
              <a:t>Opérateurs logiques et booléens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3BED981-1C2B-48A5-A62A-0A898B780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05916"/>
              </p:ext>
            </p:extLst>
          </p:nvPr>
        </p:nvGraphicFramePr>
        <p:xfrm>
          <a:off x="659219" y="2103557"/>
          <a:ext cx="7931888" cy="2773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65944">
                  <a:extLst>
                    <a:ext uri="{9D8B030D-6E8A-4147-A177-3AD203B41FA5}">
                      <a16:colId xmlns:a16="http://schemas.microsoft.com/office/drawing/2014/main" val="2467383285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189089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/>
                        <a:t>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0">
                          <a:highlight>
                            <a:srgbClr val="00FFFF"/>
                          </a:highlight>
                        </a:rPr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9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différent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8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strictement inférieur/supérieur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inférieur/supérieur ou égal 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&lt;=/&gt;=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2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ET en même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09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OU alors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/>
                        <a:t>Non, sauf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>
                          <a:highlight>
                            <a:srgbClr val="00FFFF"/>
                          </a:highlight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3372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74149" y="5322115"/>
            <a:ext cx="8898304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>
                <a:sym typeface="Wingdings" panose="05000000000000000000" pitchFamily="2" charset="2"/>
              </a:rPr>
              <a:t> Seront particulièrement utiles pour </a:t>
            </a:r>
            <a:r>
              <a:rPr lang="fr-FR" sz="2400" b="1">
                <a:sym typeface="Wingdings" panose="05000000000000000000" pitchFamily="2" charset="2"/>
              </a:rPr>
              <a:t>filtrer </a:t>
            </a:r>
            <a:r>
              <a:rPr lang="fr-FR" sz="2400">
                <a:sym typeface="Wingdings" panose="05000000000000000000" pitchFamily="2" charset="2"/>
              </a:rPr>
              <a:t>les données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4003454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vecteur, coordonnées en 1 dimension 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699" y="2467743"/>
            <a:ext cx="4572000" cy="774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vache[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"spassky"</a:t>
            </a:r>
          </a:p>
        </p:txBody>
      </p:sp>
    </p:spTree>
    <p:extLst>
      <p:ext uri="{BB962C8B-B14F-4D97-AF65-F5344CB8AC3E}">
        <p14:creationId xmlns:p14="http://schemas.microsoft.com/office/powerpoint/2010/main" val="362194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3969" y="3448328"/>
            <a:ext cx="54160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 Bands Population Happiness</a:t>
            </a:r>
            <a:b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Afghanistan     2   37466414     2.404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Albania     7    3088385     5.199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Algeria    16   43576691     5.122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Andorra     2      85645        NA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91306" y="249308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54289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16827"/>
            <a:ext cx="671878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Enorme souplesse !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Simple à apprendre </a:t>
            </a:r>
            <a:r>
              <a:rPr lang="fr-FR" dirty="0"/>
              <a:t>et gratuit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Manipulation des données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graphiques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statistiques</a:t>
            </a:r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335926" y="1340494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Adressage : </a:t>
            </a:r>
            <a:r>
              <a:rPr lang="fr-FR" b="1" dirty="0">
                <a:sym typeface="Wingdings" panose="05000000000000000000" pitchFamily="2" charset="2"/>
              </a:rPr>
              <a:t>moyen de localiser les données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coordonnées en 2 dimensions :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395009"/>
            <a:ext cx="6717323" cy="362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Territory Bands Population Happiness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Albania     7    3088385     5.199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vecteur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[1]     2     7    16     2     8  1907    19  1545   664     9     6    65 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extrait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colonne sous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DF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Bands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2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  7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 16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  2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326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Pour l'adressage il est plus pratique d'utiliser des </a:t>
            </a:r>
            <a:r>
              <a:rPr lang="fr-FR" i="1" dirty="0">
                <a:sym typeface="Wingdings" panose="05000000000000000000" pitchFamily="2" charset="2"/>
              </a:rPr>
              <a:t>noms</a:t>
            </a:r>
            <a:r>
              <a:rPr lang="fr-FR" dirty="0">
                <a:sym typeface="Wingdings" panose="05000000000000000000" pitchFamily="2" charset="2"/>
              </a:rPr>
              <a:t> que des </a:t>
            </a:r>
            <a:r>
              <a:rPr lang="fr-FR" i="1" dirty="0">
                <a:sym typeface="Wingdings" panose="05000000000000000000" pitchFamily="2" charset="2"/>
              </a:rPr>
              <a:t>chiffres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Quelques exemples de filtrages simples (sur la base d'une seule variable) 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070" y="2340740"/>
            <a:ext cx="876593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                                       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c("Bands", "Happiness")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"France"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"Bands"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Togo","Bulgaria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row.names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 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c(5,87,142)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DF[ </a:t>
            </a:r>
            <a:r>
              <a:rPr lang="en-US" sz="16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DF$Bands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                           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]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703552" y="496211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340020" y="497519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Accolade fermante 12"/>
          <p:cNvSpPr/>
          <p:nvPr/>
        </p:nvSpPr>
        <p:spPr>
          <a:xfrm rot="16200000">
            <a:off x="3023932" y="2584314"/>
            <a:ext cx="177094" cy="44840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005D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colade fermante 13"/>
          <p:cNvSpPr/>
          <p:nvPr/>
        </p:nvSpPr>
        <p:spPr>
          <a:xfrm rot="16200000">
            <a:off x="6766526" y="3460615"/>
            <a:ext cx="177094" cy="2731477"/>
          </a:xfrm>
          <a:prstGeom prst="rightBrace">
            <a:avLst>
              <a:gd name="adj1" fmla="val 83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5" y="5653355"/>
            <a:ext cx="523949" cy="544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28365"/>
            <a:ext cx="8175347" cy="4770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fr-FR" sz="1400" dirty="0">
                <a:solidFill>
                  <a:prstClr val="black"/>
                </a:solidFill>
              </a:rPr>
              <a:t> : vérifie si valeur du 1er argument </a:t>
            </a:r>
            <a:r>
              <a:rPr lang="fr-FR" sz="1100" dirty="0">
                <a:solidFill>
                  <a:prstClr val="black"/>
                </a:solidFill>
              </a:rPr>
              <a:t>(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DF$Territory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fr-FR" sz="1100" dirty="0">
                <a:solidFill>
                  <a:prstClr val="black"/>
                </a:solidFill>
              </a:rPr>
              <a:t> </a:t>
            </a:r>
            <a:r>
              <a:rPr lang="fr-FR" sz="1400" dirty="0">
                <a:solidFill>
                  <a:prstClr val="black"/>
                </a:solidFill>
              </a:rPr>
              <a:t>présente dans le 2ème argument 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c("</a:t>
            </a:r>
            <a:r>
              <a:rPr lang="en-US" sz="1100" dirty="0" err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France","Uruguay</a:t>
            </a:r>
            <a:r>
              <a:rPr lang="en-US" sz="1100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")</a:t>
            </a:r>
            <a:r>
              <a:rPr lang="fr-FR" sz="1100" dirty="0">
                <a:solidFill>
                  <a:prstClr val="black"/>
                </a:solidFill>
              </a:rPr>
              <a:t> </a:t>
            </a:r>
            <a:endParaRPr lang="fr-F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Filtrages complexes (sur la base de plusieurs variables) avec les opérateurs "&amp;" et "|" :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3784" y="6165559"/>
            <a:ext cx="52402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www.mitchcraver.com</a:t>
            </a:r>
            <a:r>
              <a:rPr lang="en-US" sz="1100" dirty="0"/>
              <a:t>/2021/06/15/</a:t>
            </a:r>
            <a:r>
              <a:rPr lang="en-US" sz="1100" dirty="0" err="1"/>
              <a:t>subsetting</a:t>
            </a:r>
            <a:r>
              <a:rPr lang="en-US" sz="1100" dirty="0"/>
              <a:t>-and-filtering-a-data-frame-in-r/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309" y="2010283"/>
            <a:ext cx="8027377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complete.cases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(DF),]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garde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</a:t>
            </a:r>
            <a:r>
              <a:rPr lang="en-US" sz="16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données sans NA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attach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pour simplifier le code</a:t>
            </a:r>
            <a:b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Population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DF2[Territory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%in%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"France"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Gremany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Bands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]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detach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3949349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Adressage</a:t>
            </a:r>
            <a:endParaRPr lang="en-US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fois que l'on a compris les bases de l'adressage, il est aisé de remplacer des données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4061" y="1984165"/>
            <a:ext cx="68140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crée un DF temporaire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Territory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France"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"Happiness</a:t>
            </a:r>
            <a:r>
              <a:rPr lang="en-US" sz="16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Français passe de 6.7 à 20 points de bonheur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Bands)]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remplace toutes les valeurs NA de Bands par un 0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411229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ré-ordonner les données en fonction d'une variable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1" y="4889404"/>
            <a:ext cx="7253654" cy="713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(DF[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),]) </a:t>
            </a:r>
            <a:r>
              <a:rPr lang="en-US" sz="16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par ordre décroissant de Bands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64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Comment modifier une variable du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, ou rajouter une variable dans la </a:t>
            </a:r>
            <a:r>
              <a:rPr lang="fr-FR" dirty="0" err="1">
                <a:sym typeface="Wingdings" panose="05000000000000000000" pitchFamily="2" charset="2"/>
              </a:rPr>
              <a:t>DF</a:t>
            </a:r>
            <a:r>
              <a:rPr lang="fr-FR" dirty="0">
                <a:sym typeface="Wingdings" panose="05000000000000000000" pitchFamily="2" charset="2"/>
              </a:rPr>
              <a:t> ?</a:t>
            </a: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186" y="1762632"/>
            <a:ext cx="8071338" cy="302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4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la fonction 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round()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arrondit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les chiffres,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0 chiffres après la virgule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crée un vecteur,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celui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-ci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l'extérieur du DF...</a:t>
            </a:r>
            <a:b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nous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pouvons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résoudre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problème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…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DF2,Happiness_rounded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…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néanmoins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il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y a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solution beaucoup plus simple :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DF2$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Happiness,</a:t>
            </a:r>
            <a:r>
              <a:rPr lang="en-US" sz="1600" dirty="0" err="1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903" y="5139102"/>
            <a:ext cx="163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7030A0"/>
                </a:solidFill>
              </a:rPr>
              <a:t>spécifie le </a:t>
            </a:r>
            <a:r>
              <a:rPr lang="fr-FR" sz="1400" dirty="0" err="1">
                <a:solidFill>
                  <a:srgbClr val="7030A0"/>
                </a:solidFill>
              </a:rPr>
              <a:t>DF</a:t>
            </a:r>
            <a:r>
              <a:rPr lang="fr-FR" sz="1400" dirty="0">
                <a:solidFill>
                  <a:srgbClr val="7030A0"/>
                </a:solidFill>
              </a:rPr>
              <a:t> dans lequel on va insérer la variable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527538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083776" y="4726392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57400" y="5116941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spécifie le nom de la nouvelle variable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4437917" y="4785829"/>
            <a:ext cx="120161" cy="3524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2562" y="5246824"/>
            <a:ext cx="1630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la nouvelle variable en 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2975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NB : </a:t>
            </a:r>
            <a:r>
              <a:rPr lang="en-US" dirty="0"/>
              <a:t>la nouvelle variable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 même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lignes</a:t>
            </a:r>
            <a:r>
              <a:rPr lang="en-US" dirty="0"/>
              <a:t> que le DF. La </a:t>
            </a:r>
            <a:r>
              <a:rPr lang="en-US" dirty="0" err="1"/>
              <a:t>seule</a:t>
            </a:r>
            <a:r>
              <a:rPr lang="en-US" dirty="0"/>
              <a:t> exception </a:t>
            </a:r>
            <a:r>
              <a:rPr lang="en-US" dirty="0" err="1"/>
              <a:t>est</a:t>
            </a:r>
            <a:r>
              <a:rPr lang="en-US" dirty="0"/>
              <a:t> la possibilité de </a:t>
            </a:r>
            <a:r>
              <a:rPr lang="en-US" dirty="0" err="1"/>
              <a:t>rajouter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i="1" dirty="0" err="1"/>
              <a:t>constante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i="1" dirty="0">
              <a:sym typeface="Wingdings" panose="05000000000000000000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763" y="2263553"/>
            <a:ext cx="8150469" cy="2005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Territory Bands Population Happiness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Happiness_rounded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Afghanistan     2   37466414     2.404                 2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Albania     7    3088385     5.199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Algeria    16   43576691     5.122                 5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Andorra     2      85645        NA                NA       5.553575</a:t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 Angola     8   33642646        NA                NA       5.553575</a:t>
            </a:r>
            <a:endParaRPr lang="en-US" sz="1400" dirty="0"/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5" y="5628785"/>
            <a:ext cx="523949" cy="5443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5DFB8-FE60-46A7-ACA0-C695C837EE63}"/>
              </a:ext>
            </a:extLst>
          </p:cNvPr>
          <p:cNvSpPr/>
          <p:nvPr/>
        </p:nvSpPr>
        <p:spPr>
          <a:xfrm>
            <a:off x="771803" y="5803795"/>
            <a:ext cx="817534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prstClr val="black"/>
                </a:solidFill>
              </a:rPr>
              <a:t>NB : l'argument </a:t>
            </a:r>
            <a:r>
              <a:rPr lang="fr-FR" sz="1200" b="1" dirty="0" err="1">
                <a:solidFill>
                  <a:prstClr val="black"/>
                </a:solidFill>
              </a:rPr>
              <a:t>na.rm</a:t>
            </a:r>
            <a:r>
              <a:rPr lang="fr-FR" sz="1200" b="1" dirty="0">
                <a:solidFill>
                  <a:prstClr val="black"/>
                </a:solidFill>
              </a:rPr>
              <a:t> = T </a:t>
            </a:r>
            <a:r>
              <a:rPr lang="fr-FR" sz="1200" dirty="0">
                <a:solidFill>
                  <a:prstClr val="black"/>
                </a:solidFill>
              </a:rPr>
              <a:t>dans </a:t>
            </a:r>
            <a:r>
              <a:rPr lang="fr-FR" sz="1200" dirty="0" err="1">
                <a:solidFill>
                  <a:prstClr val="black"/>
                </a:solidFill>
              </a:rPr>
              <a:t>mean</a:t>
            </a:r>
            <a:r>
              <a:rPr lang="fr-FR" sz="1200" dirty="0">
                <a:solidFill>
                  <a:prstClr val="black"/>
                </a:solidFill>
              </a:rPr>
              <a:t>() permet de calculer la moyenne en ne prenant pas en compte les NA ; autrement la fonction </a:t>
            </a:r>
            <a:r>
              <a:rPr lang="fr-FR" sz="1200" dirty="0" err="1">
                <a:solidFill>
                  <a:prstClr val="black"/>
                </a:solidFill>
              </a:rPr>
              <a:t>mean</a:t>
            </a:r>
            <a:r>
              <a:rPr lang="fr-FR" sz="1200" dirty="0">
                <a:solidFill>
                  <a:prstClr val="black"/>
                </a:solidFill>
              </a:rPr>
              <a:t>() renverra un … </a:t>
            </a:r>
            <a:r>
              <a:rPr lang="fr-FR" sz="1200" b="1" dirty="0">
                <a:solidFill>
                  <a:prstClr val="black"/>
                </a:solidFill>
              </a:rPr>
              <a:t>NA. </a:t>
            </a:r>
            <a:r>
              <a:rPr lang="fr-FR" sz="1200" dirty="0" err="1">
                <a:solidFill>
                  <a:prstClr val="black"/>
                </a:solidFill>
              </a:rPr>
              <a:t>na.rm</a:t>
            </a:r>
            <a:r>
              <a:rPr lang="fr-FR" sz="1200" dirty="0">
                <a:solidFill>
                  <a:prstClr val="black"/>
                </a:solidFill>
              </a:rPr>
              <a:t> = T doit donc être fréquemment utilisé.</a:t>
            </a:r>
          </a:p>
        </p:txBody>
      </p:sp>
      <p:sp>
        <p:nvSpPr>
          <p:cNvPr id="9" name="Rectangle 8"/>
          <p:cNvSpPr/>
          <p:nvPr/>
        </p:nvSpPr>
        <p:spPr>
          <a:xfrm>
            <a:off x="771803" y="5409210"/>
            <a:ext cx="273344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2936631" y="5239543"/>
            <a:ext cx="360484" cy="2217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297115" y="5027199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43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7902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install.packages("dplyr")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>
                <a:sym typeface="Wingdings" panose="05000000000000000000" pitchFamily="2" charset="2"/>
              </a:rPr>
              <a:t> du paquet "</a:t>
            </a:r>
            <a:r>
              <a:rPr lang="fr-FR" sz="1600" dirty="0" err="1">
                <a:sym typeface="Wingdings" panose="05000000000000000000" pitchFamily="2" charset="2"/>
              </a:rPr>
              <a:t>dplyr</a:t>
            </a:r>
            <a:r>
              <a:rPr lang="fr-FR" sz="1600" dirty="0">
                <a:sym typeface="Wingdings" panose="05000000000000000000" pitchFamily="2" charset="2"/>
              </a:rPr>
              <a:t>"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nul besoin de </a:t>
            </a:r>
            <a:r>
              <a:rPr lang="fr-FR" sz="1400" dirty="0" err="1">
                <a:sym typeface="Wingdings" panose="05000000000000000000" pitchFamily="2" charset="2"/>
              </a:rPr>
              <a:t>re</a:t>
            </a:r>
            <a:r>
              <a:rPr lang="fr-FR" sz="1400" dirty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80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Création de variables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La création de variables peut vite devenir "répétitive" en termes de code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404" y="1672205"/>
            <a:ext cx="7807569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Exemple de syntaxe répétitive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27403" y="3425022"/>
            <a:ext cx="7807570" cy="225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install.packages("dplyr")</a:t>
            </a:r>
            <a:b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(dplyr)</a:t>
            </a:r>
          </a:p>
          <a:p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b="1" dirty="0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.data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DF2,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Happiness_median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Happiness_var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(Happiness, 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T),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Happiness_z</a:t>
            </a:r>
            <a:r>
              <a:rPr lang="en-US" sz="12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=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Happiness_mean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Happiness_sd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)</a:t>
            </a:r>
            <a:endParaRPr lang="en-US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2887168"/>
            <a:ext cx="889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Possible d'alléger la syntaxe avec la fonction </a:t>
            </a:r>
            <a:r>
              <a:rPr lang="fr-FR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mutate</a:t>
            </a:r>
            <a:r>
              <a:rPr lang="fr-F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r>
              <a:rPr lang="fr-FR" sz="1600" dirty="0">
                <a:sym typeface="Wingdings" panose="05000000000000000000" pitchFamily="2" charset="2"/>
              </a:rPr>
              <a:t> du paquet "</a:t>
            </a:r>
            <a:r>
              <a:rPr lang="fr-FR" sz="1600" dirty="0" err="1">
                <a:sym typeface="Wingdings" panose="05000000000000000000" pitchFamily="2" charset="2"/>
              </a:rPr>
              <a:t>dplyr</a:t>
            </a:r>
            <a:r>
              <a:rPr lang="fr-FR" sz="1600" dirty="0">
                <a:sym typeface="Wingdings" panose="05000000000000000000" pitchFamily="2" charset="2"/>
              </a:rPr>
              <a:t>"</a:t>
            </a:r>
            <a:endParaRPr lang="fr-FR" sz="1600" i="1" dirty="0">
              <a:sym typeface="Wingdings" panose="05000000000000000000" pitchFamily="2" charset="2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>
            <a:off x="3567723" y="4162525"/>
            <a:ext cx="186592" cy="2871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18422" y="3854748"/>
            <a:ext cx="235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nul besoin de </a:t>
            </a:r>
            <a:r>
              <a:rPr lang="fr-FR" sz="1400" dirty="0" err="1">
                <a:sym typeface="Wingdings" panose="05000000000000000000" pitchFamily="2" charset="2"/>
              </a:rPr>
              <a:t>re</a:t>
            </a:r>
            <a:r>
              <a:rPr lang="fr-FR" sz="1400" dirty="0">
                <a:sym typeface="Wingdings" panose="05000000000000000000" pitchFamily="2" charset="2"/>
              </a:rPr>
              <a:t>-spécifier DF2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057400" y="5803969"/>
            <a:ext cx="533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possible de créer des variables à partir des variables crées juste avant !</a:t>
            </a:r>
            <a:endParaRPr lang="en-US" sz="14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H="1" flipV="1">
            <a:off x="2366107" y="5499993"/>
            <a:ext cx="256442" cy="30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2622549" y="5533159"/>
            <a:ext cx="391747" cy="2750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647699" y="4566579"/>
            <a:ext cx="357065" cy="5263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386" y="5092942"/>
            <a:ext cx="10726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b="1" dirty="0">
                <a:solidFill>
                  <a:srgbClr val="005DA2"/>
                </a:solidFill>
              </a:rPr>
              <a:t>évite de potentiels conflits avec d'autres fonctions "</a:t>
            </a:r>
            <a:r>
              <a:rPr lang="fr-FR" sz="1050" b="1" dirty="0" err="1">
                <a:solidFill>
                  <a:srgbClr val="005DA2"/>
                </a:solidFill>
              </a:rPr>
              <a:t>mutate</a:t>
            </a:r>
            <a:r>
              <a:rPr lang="fr-FR" sz="1050" b="1" dirty="0">
                <a:solidFill>
                  <a:srgbClr val="005DA2"/>
                </a:solidFill>
              </a:rPr>
              <a:t>" qui feraient autre chose</a:t>
            </a:r>
            <a:endParaRPr lang="en-US" sz="1050" b="1" dirty="0">
              <a:solidFill>
                <a:srgbClr val="005DA2"/>
              </a:solidFill>
            </a:endParaRPr>
          </a:p>
        </p:txBody>
      </p:sp>
      <p:pic>
        <p:nvPicPr>
          <p:cNvPr id="31" name="Graphique 12">
            <a:extLst>
              <a:ext uri="{FF2B5EF4-FFF2-40B4-BE49-F238E27FC236}">
                <a16:creationId xmlns:a16="http://schemas.microsoft.com/office/drawing/2014/main" id="{EA6E3189-D71D-4CEA-8481-9A195D65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91" y="4715425"/>
            <a:ext cx="363374" cy="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4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Aparté : une "dplyr-</a:t>
            </a:r>
            <a:r>
              <a:rPr lang="fr-FR" sz="3600" dirty="0" err="1"/>
              <a:t>isation</a:t>
            </a:r>
            <a:r>
              <a:rPr lang="fr-FR" sz="3600" dirty="0"/>
              <a:t>" de R croissante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En pratique la syntaxe de "R de base" tend à être délaissée pour une syntaxe plus de type "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" </a:t>
            </a:r>
            <a:br>
              <a:rPr lang="fr-FR" dirty="0">
                <a:sym typeface="Wingdings" panose="05000000000000000000" pitchFamily="2" charset="2"/>
              </a:rPr>
            </a:b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Possibilité de "switcher" progressivement vers la syntaxe </a:t>
            </a:r>
            <a:r>
              <a:rPr lang="fr-FR" dirty="0" err="1">
                <a:sym typeface="Wingdings" panose="05000000000000000000" pitchFamily="2" charset="2"/>
              </a:rPr>
              <a:t>dplyr</a:t>
            </a:r>
            <a:r>
              <a:rPr lang="fr-FR" dirty="0">
                <a:sym typeface="Wingdings" panose="05000000000000000000" pitchFamily="2" charset="2"/>
              </a:rPr>
              <a:t> une fois les bases acquises</a:t>
            </a:r>
          </a:p>
        </p:txBody>
      </p:sp>
      <p:sp>
        <p:nvSpPr>
          <p:cNvPr id="8" name="Flèche droite 7"/>
          <p:cNvSpPr/>
          <p:nvPr/>
        </p:nvSpPr>
        <p:spPr>
          <a:xfrm>
            <a:off x="4301455" y="3310841"/>
            <a:ext cx="712177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0216" y="2523737"/>
            <a:ext cx="37543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::select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Bands, Happiness)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::filter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dplyr::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arrange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(DF2, Bands)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928" y="2523737"/>
            <a:ext cx="382538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DF2[c("Bands", "Happiness")]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10000000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DF2[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Bands),]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45984" y="4765145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42" y="4582174"/>
            <a:ext cx="1162042" cy="17430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9022" y="5158636"/>
            <a:ext cx="2640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livre numérique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ym typeface="Wingdings" panose="05000000000000000000" pitchFamily="2" charset="2"/>
              </a:rPr>
              <a:t>considéré comme un incontournable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85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De plus en plus populaire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Exercice 4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FB79A9-5C7D-4A8D-9B44-01B88E7495A0}"/>
              </a:ext>
            </a:extLst>
          </p:cNvPr>
          <p:cNvSpPr txBox="1"/>
          <p:nvPr/>
        </p:nvSpPr>
        <p:spPr>
          <a:xfrm>
            <a:off x="48846" y="1156070"/>
            <a:ext cx="8898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Ré-importez et inspectez reading_skills1.csv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observations des sujets 1 à 5 et sélectionnez uniquement les variables sujet et </a:t>
            </a:r>
            <a:r>
              <a:rPr lang="fr-FR" dirty="0" err="1">
                <a:sym typeface="Wingdings" panose="05000000000000000000" pitchFamily="2" charset="2"/>
              </a:rPr>
              <a:t>dyslexia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&gt; 0 pour les sujets avec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Filtrez les valeurs de iq &lt; 0 ou alors les sujets sans dyslexie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Une valeur anormale de iq s'est glissée dans les données ; identifiez cette valeur et remplacez la par </a:t>
            </a:r>
            <a:r>
              <a:rPr lang="fr-FR" b="1" dirty="0">
                <a:sym typeface="Wingdings" panose="05000000000000000000" pitchFamily="2" charset="2"/>
              </a:rPr>
              <a:t>-2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Créez une nouvelle variable donnant la moyenne de </a:t>
            </a:r>
            <a:r>
              <a:rPr lang="fr-FR" dirty="0" err="1">
                <a:sym typeface="Wingdings" panose="05000000000000000000" pitchFamily="2" charset="2"/>
              </a:rPr>
              <a:t>accuracy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6191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71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3608760"/>
            <a:ext cx="2498914" cy="2498914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Statistiques descriptives et inférentielles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974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134766" y="2285162"/>
            <a:ext cx="6874468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/>
              <a:t>Quelques rappels en matière de statistiques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3864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Inférence</a:t>
            </a:r>
            <a:endParaRPr lang="en-US" sz="2000" b="1" dirty="0"/>
          </a:p>
        </p:txBody>
      </p:sp>
      <p:sp>
        <p:nvSpPr>
          <p:cNvPr id="143" name="Rectangle 14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Stats </a:t>
            </a:r>
            <a:r>
              <a:rPr lang="en-US" sz="1050" dirty="0" err="1"/>
              <a:t>faciles</a:t>
            </a:r>
            <a:r>
              <a:rPr lang="en-US" sz="1050" dirty="0"/>
              <a:t> avec R, 2016</a:t>
            </a:r>
          </a:p>
        </p:txBody>
      </p:sp>
    </p:spTree>
    <p:extLst>
      <p:ext uri="{BB962C8B-B14F-4D97-AF65-F5344CB8AC3E}">
        <p14:creationId xmlns:p14="http://schemas.microsoft.com/office/powerpoint/2010/main" val="1958176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4" y="1787952"/>
            <a:ext cx="275853" cy="68963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80" y="1863226"/>
            <a:ext cx="275129" cy="687823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356" y="2254616"/>
            <a:ext cx="266755" cy="666889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08689" y="2547252"/>
            <a:ext cx="266755" cy="666889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07149" y="2625952"/>
            <a:ext cx="266755" cy="666889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1808" y="2735730"/>
            <a:ext cx="266755" cy="666889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Les statistiques en bref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82859" y="2773982"/>
            <a:ext cx="266755" cy="666889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48522" y="3518151"/>
            <a:ext cx="266755" cy="666889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285999" y="3349474"/>
            <a:ext cx="266755" cy="66688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20857" y="2694877"/>
            <a:ext cx="266755" cy="666889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10472" y="3133305"/>
            <a:ext cx="266755" cy="666889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524121" y="3190107"/>
            <a:ext cx="266755" cy="66688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5873" y="3402689"/>
            <a:ext cx="266755" cy="66688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7836" y="2448462"/>
            <a:ext cx="266755" cy="66688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1054" y="2177144"/>
            <a:ext cx="266755" cy="666889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48001" y="2484085"/>
            <a:ext cx="266755" cy="666889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08325" y="2161194"/>
            <a:ext cx="266755" cy="666889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13190" y="2588061"/>
            <a:ext cx="266755" cy="666889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01403" y="2231533"/>
            <a:ext cx="266755" cy="666889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5885" y="2856662"/>
            <a:ext cx="266755" cy="666889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711465" y="1040357"/>
            <a:ext cx="18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Population</a:t>
            </a:r>
            <a:endParaRPr lang="en-US" sz="28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4090531" y="1877259"/>
            <a:ext cx="137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Echantillon</a:t>
            </a:r>
            <a:endParaRPr lang="en-US" sz="2000" b="1" dirty="0"/>
          </a:p>
        </p:txBody>
      </p:sp>
      <p:cxnSp>
        <p:nvCxnSpPr>
          <p:cNvPr id="82" name="Connecteur droit 81"/>
          <p:cNvCxnSpPr>
            <a:stCxn id="72" idx="1"/>
          </p:cNvCxnSpPr>
          <p:nvPr/>
        </p:nvCxnSpPr>
        <p:spPr>
          <a:xfrm>
            <a:off x="2687809" y="2510589"/>
            <a:ext cx="1300992" cy="207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0" idx="1"/>
          </p:cNvCxnSpPr>
          <p:nvPr/>
        </p:nvCxnSpPr>
        <p:spPr>
          <a:xfrm flipV="1">
            <a:off x="1472628" y="3351913"/>
            <a:ext cx="2516173" cy="3842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76" idx="1"/>
          </p:cNvCxnSpPr>
          <p:nvPr/>
        </p:nvCxnSpPr>
        <p:spPr>
          <a:xfrm>
            <a:off x="1368158" y="2564978"/>
            <a:ext cx="2595734" cy="289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71" idx="1"/>
          </p:cNvCxnSpPr>
          <p:nvPr/>
        </p:nvCxnSpPr>
        <p:spPr>
          <a:xfrm>
            <a:off x="1814591" y="2781907"/>
            <a:ext cx="2100398" cy="202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69" idx="1"/>
          </p:cNvCxnSpPr>
          <p:nvPr/>
        </p:nvCxnSpPr>
        <p:spPr>
          <a:xfrm flipV="1">
            <a:off x="1790876" y="3222847"/>
            <a:ext cx="2124113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75" idx="1"/>
          </p:cNvCxnSpPr>
          <p:nvPr/>
        </p:nvCxnSpPr>
        <p:spPr>
          <a:xfrm>
            <a:off x="1579945" y="2921506"/>
            <a:ext cx="2383947" cy="192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90737" y="2986706"/>
            <a:ext cx="266755" cy="666889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78950" y="2630178"/>
            <a:ext cx="266755" cy="666889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757492" y="2681198"/>
            <a:ext cx="266755" cy="666889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28945" y="2944559"/>
            <a:ext cx="266755" cy="666889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6532" y="2670842"/>
            <a:ext cx="266755" cy="666889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8380" y="3395894"/>
            <a:ext cx="266755" cy="666889"/>
          </a:xfrm>
          <a:prstGeom prst="rect">
            <a:avLst/>
          </a:prstGeom>
        </p:spPr>
      </p:pic>
      <p:pic>
        <p:nvPicPr>
          <p:cNvPr id="116" name="Imag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31165" y="1968821"/>
            <a:ext cx="266755" cy="666889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1556" y="3670729"/>
            <a:ext cx="266755" cy="666889"/>
          </a:xfrm>
          <a:prstGeom prst="rect">
            <a:avLst/>
          </a:prstGeom>
        </p:spPr>
      </p:pic>
      <p:sp>
        <p:nvSpPr>
          <p:cNvPr id="119" name="Ellipse 118"/>
          <p:cNvSpPr>
            <a:spLocks noChangeAspect="1"/>
          </p:cNvSpPr>
          <p:nvPr/>
        </p:nvSpPr>
        <p:spPr>
          <a:xfrm>
            <a:off x="88816" y="1616668"/>
            <a:ext cx="2997366" cy="29973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2886" y="3253629"/>
            <a:ext cx="266755" cy="666889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05382" y="1832178"/>
            <a:ext cx="266755" cy="66688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34689" y="2614565"/>
            <a:ext cx="266755" cy="666889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91" y="3820518"/>
            <a:ext cx="275129" cy="68782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68" y="3845496"/>
            <a:ext cx="275853" cy="689633"/>
          </a:xfrm>
          <a:prstGeom prst="rect">
            <a:avLst/>
          </a:prstGeom>
        </p:spPr>
      </p:pic>
      <p:sp>
        <p:nvSpPr>
          <p:cNvPr id="127" name="ZoneTexte 126"/>
          <p:cNvSpPr txBox="1"/>
          <p:nvPr/>
        </p:nvSpPr>
        <p:spPr>
          <a:xfrm>
            <a:off x="6439104" y="1124513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Recueil de données</a:t>
            </a:r>
            <a:endParaRPr lang="en-US" sz="2000" b="1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11"/>
          <a:srcRect r="45328"/>
          <a:stretch/>
        </p:blipFill>
        <p:spPr>
          <a:xfrm>
            <a:off x="6777334" y="1556107"/>
            <a:ext cx="1657308" cy="1633557"/>
          </a:xfrm>
          <a:prstGeom prst="rect">
            <a:avLst/>
          </a:prstGeom>
        </p:spPr>
      </p:pic>
      <p:sp>
        <p:nvSpPr>
          <p:cNvPr id="129" name="Rectangle à coins arrondis 128"/>
          <p:cNvSpPr/>
          <p:nvPr/>
        </p:nvSpPr>
        <p:spPr>
          <a:xfrm>
            <a:off x="4138789" y="2389430"/>
            <a:ext cx="1273618" cy="127778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èche droite 135"/>
          <p:cNvSpPr/>
          <p:nvPr/>
        </p:nvSpPr>
        <p:spPr>
          <a:xfrm>
            <a:off x="5640761" y="2819397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èche droite 136"/>
          <p:cNvSpPr/>
          <p:nvPr/>
        </p:nvSpPr>
        <p:spPr>
          <a:xfrm rot="5400000">
            <a:off x="6831793" y="3509703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6552951" y="4053246"/>
            <a:ext cx="1129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Analyses</a:t>
            </a:r>
            <a:endParaRPr lang="en-US" sz="2000" b="1" dirty="0"/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50" y="4558092"/>
            <a:ext cx="1913200" cy="1913200"/>
          </a:xfrm>
          <a:prstGeom prst="rect">
            <a:avLst/>
          </a:prstGeom>
        </p:spPr>
      </p:pic>
      <p:pic>
        <p:nvPicPr>
          <p:cNvPr id="140" name="Image 1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8062" y="4757824"/>
            <a:ext cx="3464497" cy="1408065"/>
          </a:xfrm>
          <a:prstGeom prst="rect">
            <a:avLst/>
          </a:prstGeom>
        </p:spPr>
      </p:pic>
      <p:sp>
        <p:nvSpPr>
          <p:cNvPr id="141" name="Flèche droite 140"/>
          <p:cNvSpPr/>
          <p:nvPr/>
        </p:nvSpPr>
        <p:spPr>
          <a:xfrm rot="12490843">
            <a:off x="3204149" y="4708714"/>
            <a:ext cx="571500" cy="3697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ZoneTexte 141"/>
          <p:cNvSpPr txBox="1"/>
          <p:nvPr/>
        </p:nvSpPr>
        <p:spPr>
          <a:xfrm>
            <a:off x="2945239" y="4186597"/>
            <a:ext cx="142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Inférence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593931" y="1271189"/>
            <a:ext cx="2670027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Doit être le plus représentatif de la population</a:t>
            </a:r>
            <a:endParaRPr lang="en-US" sz="1600" dirty="0"/>
          </a:p>
        </p:txBody>
      </p:sp>
      <p:sp>
        <p:nvSpPr>
          <p:cNvPr id="60" name="ZoneTexte 59"/>
          <p:cNvSpPr txBox="1"/>
          <p:nvPr/>
        </p:nvSpPr>
        <p:spPr>
          <a:xfrm>
            <a:off x="6552951" y="1870138"/>
            <a:ext cx="2394199" cy="830997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Via questionnaire, logiciel etc… l'outil de mesure doit être fiable</a:t>
            </a:r>
            <a:endParaRPr lang="en-US" sz="1600" dirty="0"/>
          </a:p>
        </p:txBody>
      </p:sp>
      <p:sp>
        <p:nvSpPr>
          <p:cNvPr id="61" name="ZoneTexte 60"/>
          <p:cNvSpPr txBox="1"/>
          <p:nvPr/>
        </p:nvSpPr>
        <p:spPr>
          <a:xfrm>
            <a:off x="5021860" y="5057096"/>
            <a:ext cx="3530872" cy="1077218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phases d'exploration (stat </a:t>
            </a:r>
            <a:r>
              <a:rPr lang="fr-FR" sz="1600" b="1" dirty="0"/>
              <a:t>descriptive</a:t>
            </a:r>
            <a:r>
              <a:rPr lang="fr-FR" sz="1600" dirty="0"/>
              <a:t>) et d'extrapolation (stat </a:t>
            </a:r>
            <a:r>
              <a:rPr lang="fr-FR" sz="1600" b="1" dirty="0"/>
              <a:t>inférentielle</a:t>
            </a:r>
            <a:r>
              <a:rPr lang="fr-FR" sz="1600" dirty="0"/>
              <a:t>) ; implique souvent de </a:t>
            </a:r>
            <a:r>
              <a:rPr lang="fr-FR" sz="1600" b="1" dirty="0"/>
              <a:t>tester l'hypothèse nulle (H0)</a:t>
            </a:r>
            <a:endParaRPr lang="en-US" sz="16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1415682" y="5169468"/>
            <a:ext cx="2151120" cy="584775"/>
          </a:xfrm>
          <a:prstGeom prst="rect">
            <a:avLst/>
          </a:prstGeom>
          <a:solidFill>
            <a:srgbClr val="89FFBE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On rejette H0 mais avec un risque d'erreur</a:t>
            </a:r>
            <a:endParaRPr lang="en-US" sz="1600" b="1" dirty="0"/>
          </a:p>
        </p:txBody>
      </p:sp>
      <p:sp>
        <p:nvSpPr>
          <p:cNvPr id="63" name="Rectangle 62"/>
          <p:cNvSpPr/>
          <p:nvPr/>
        </p:nvSpPr>
        <p:spPr>
          <a:xfrm>
            <a:off x="-7328" y="6125718"/>
            <a:ext cx="22172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Stats </a:t>
            </a:r>
            <a:r>
              <a:rPr lang="en-US" sz="1050" dirty="0" err="1"/>
              <a:t>faciles</a:t>
            </a:r>
            <a:r>
              <a:rPr lang="en-US" sz="1050" dirty="0"/>
              <a:t> avec R, 2016</a:t>
            </a:r>
          </a:p>
        </p:txBody>
      </p:sp>
    </p:spTree>
    <p:extLst>
      <p:ext uri="{BB962C8B-B14F-4D97-AF65-F5344CB8AC3E}">
        <p14:creationId xmlns:p14="http://schemas.microsoft.com/office/powerpoint/2010/main" val="1011734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799" y="1578785"/>
            <a:ext cx="3045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indépendante (VI)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527950" y="1578785"/>
            <a:ext cx="2995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Variable dépendante (</a:t>
            </a:r>
            <a:r>
              <a:rPr lang="fr-FR" sz="2000" b="1" dirty="0" err="1"/>
              <a:t>VD</a:t>
            </a:r>
            <a:r>
              <a:rPr lang="fr-FR" sz="2000" b="1" dirty="0"/>
              <a:t>) </a:t>
            </a:r>
            <a:endParaRPr lang="en-US" sz="2000" b="1" dirty="0"/>
          </a:p>
        </p:txBody>
      </p:sp>
      <p:sp>
        <p:nvSpPr>
          <p:cNvPr id="12" name="Flèche droite 11"/>
          <p:cNvSpPr/>
          <p:nvPr/>
        </p:nvSpPr>
        <p:spPr>
          <a:xfrm>
            <a:off x="3575720" y="1578785"/>
            <a:ext cx="793080" cy="40011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304799" y="2132028"/>
            <a:ext cx="5375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Si VI fluctue, </a:t>
            </a:r>
            <a:r>
              <a:rPr lang="fr-FR" sz="2000" dirty="0" err="1"/>
              <a:t>VD</a:t>
            </a:r>
            <a:r>
              <a:rPr lang="fr-FR" sz="2000" dirty="0"/>
              <a:t> fluctue aussi (au moins en partie)</a:t>
            </a:r>
            <a:endParaRPr lang="en-US" sz="20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728602"/>
            <a:ext cx="4191955" cy="307410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>
            <a:off x="1690901" y="3722933"/>
            <a:ext cx="368300" cy="308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8700" y="3354356"/>
            <a:ext cx="1003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VD</a:t>
            </a:r>
            <a:r>
              <a:rPr lang="fr-FR" sz="2000" b="1" dirty="0"/>
              <a:t> en y</a:t>
            </a:r>
            <a:endParaRPr lang="en-US" sz="2000" b="1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DFF8BAD-CB03-47F5-A3CC-8DB7F0209EC5}"/>
              </a:ext>
            </a:extLst>
          </p:cNvPr>
          <p:cNvCxnSpPr>
            <a:cxnSpLocks/>
          </p:cNvCxnSpPr>
          <p:nvPr/>
        </p:nvCxnSpPr>
        <p:spPr>
          <a:xfrm flipV="1">
            <a:off x="5089428" y="5802702"/>
            <a:ext cx="79472" cy="4279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181807" y="5929953"/>
            <a:ext cx="907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VI en 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6294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choix du test statistique va dépendre de l'</a:t>
            </a:r>
            <a:r>
              <a:rPr lang="fr-FR" sz="2000" b="1" dirty="0"/>
              <a:t>échelle</a:t>
            </a:r>
            <a:r>
              <a:rPr lang="fr-FR" sz="2000" dirty="0"/>
              <a:t> des </a:t>
            </a:r>
            <a:r>
              <a:rPr lang="fr-FR" sz="2000" dirty="0" err="1"/>
              <a:t>VD</a:t>
            </a:r>
            <a:r>
              <a:rPr lang="fr-FR" sz="2000" dirty="0"/>
              <a:t> et VI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ordinale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3. MASTER</a:t>
            </a:r>
          </a:p>
          <a:p>
            <a:r>
              <a:rPr lang="fr-FR" sz="1600" dirty="0"/>
              <a:t>2. LICENCE</a:t>
            </a:r>
          </a:p>
          <a:p>
            <a:r>
              <a:rPr lang="fr-FR" sz="1600" dirty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relation d'ordre</a:t>
            </a:r>
            <a:endParaRPr lang="en-US" sz="1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l'excellente</a:t>
            </a:r>
            <a:r>
              <a:rPr lang="en-US" sz="1200" dirty="0"/>
              <a:t> page de </a:t>
            </a:r>
            <a:r>
              <a:rPr lang="en-US" sz="1200" dirty="0" err="1"/>
              <a:t>JL</a:t>
            </a:r>
            <a:r>
              <a:rPr lang="en-US" sz="1200" dirty="0"/>
              <a:t> </a:t>
            </a:r>
            <a:r>
              <a:rPr lang="en-US" sz="1200" dirty="0" err="1"/>
              <a:t>Roulin</a:t>
            </a:r>
            <a:r>
              <a:rPr lang="en-US" sz="1200" dirty="0"/>
              <a:t> : https://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5314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Variable : nomenclature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889000" y="76722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78" y="1140439"/>
            <a:ext cx="722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choix du test statistique va dépendre de l'</a:t>
            </a:r>
            <a:r>
              <a:rPr lang="fr-FR" sz="2000" b="1" dirty="0"/>
              <a:t>échelle</a:t>
            </a:r>
            <a:r>
              <a:rPr lang="fr-FR" sz="2000" dirty="0"/>
              <a:t> des </a:t>
            </a:r>
            <a:r>
              <a:rPr lang="fr-FR" sz="2000" dirty="0" err="1"/>
              <a:t>VD</a:t>
            </a:r>
            <a:r>
              <a:rPr lang="fr-FR" sz="2000" dirty="0"/>
              <a:t> et VI</a:t>
            </a:r>
            <a:endParaRPr lang="en-US" sz="20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36966"/>
            <a:ext cx="1347562" cy="10861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2913" y="2668278"/>
            <a:ext cx="156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nominale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31905" y="2663266"/>
            <a:ext cx="139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ordinale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768118" y="2663265"/>
            <a:ext cx="1565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intervalle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7061349" y="2663265"/>
            <a:ext cx="1293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rapport</a:t>
            </a:r>
            <a:endParaRPr lang="en-US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2450" y="4738576"/>
            <a:ext cx="21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différentes classes</a:t>
            </a:r>
            <a:endParaRPr lang="en-US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51560" y="3594893"/>
            <a:ext cx="110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3. MASTER</a:t>
            </a:r>
          </a:p>
          <a:p>
            <a:r>
              <a:rPr lang="fr-FR" sz="1600" dirty="0"/>
              <a:t>2. LICENCE</a:t>
            </a:r>
          </a:p>
          <a:p>
            <a:r>
              <a:rPr lang="fr-FR" sz="1600" dirty="0"/>
              <a:t>1. BAC</a:t>
            </a:r>
            <a:endParaRPr lang="en-US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81469" y="4738576"/>
            <a:ext cx="219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relation d'ordre</a:t>
            </a:r>
            <a:endParaRPr lang="en-US" sz="1400" b="1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32" y="3468655"/>
            <a:ext cx="1692351" cy="761153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4471597" y="4725823"/>
            <a:ext cx="2354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unité de distance stable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826182" y="4738576"/>
            <a:ext cx="2354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différentes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relation d'ordre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unité de distance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le zéro est absolu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735415" y="2133229"/>
            <a:ext cx="2536723" cy="434701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5381727" y="2129852"/>
            <a:ext cx="2536723" cy="4347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Quantitative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7789" t="10229" r="26455" b="19530"/>
          <a:stretch/>
        </p:blipFill>
        <p:spPr>
          <a:xfrm>
            <a:off x="2936875" y="3101150"/>
            <a:ext cx="415926" cy="5175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17" y="3284361"/>
            <a:ext cx="1590675" cy="100965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178" y="6113094"/>
            <a:ext cx="8960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l'excellente</a:t>
            </a:r>
            <a:r>
              <a:rPr lang="en-US" sz="1200" dirty="0"/>
              <a:t> page de </a:t>
            </a:r>
            <a:r>
              <a:rPr lang="en-US" sz="1200" dirty="0" err="1"/>
              <a:t>JL</a:t>
            </a:r>
            <a:r>
              <a:rPr lang="en-US" sz="1200" dirty="0"/>
              <a:t> </a:t>
            </a:r>
            <a:r>
              <a:rPr lang="en-US" sz="1200" dirty="0" err="1"/>
              <a:t>Roulin</a:t>
            </a:r>
            <a:r>
              <a:rPr lang="en-US" sz="1200" dirty="0"/>
              <a:t> : https://</a:t>
            </a:r>
            <a:r>
              <a:rPr lang="en-US" sz="1200" dirty="0" err="1"/>
              <a:t>www.psychometrie.jlroulin.fr</a:t>
            </a:r>
            <a:r>
              <a:rPr lang="en-US" sz="1200" dirty="0"/>
              <a:t>/</a:t>
            </a:r>
            <a:r>
              <a:rPr lang="en-US" sz="1200" dirty="0" err="1"/>
              <a:t>cours</a:t>
            </a:r>
            <a:r>
              <a:rPr lang="en-US" sz="1200" dirty="0"/>
              <a:t>/</a:t>
            </a:r>
            <a:r>
              <a:rPr lang="en-US" sz="1200" dirty="0" err="1"/>
              <a:t>aide_quizz.html?B14.html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326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1 facteur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 err="1">
                <a:solidFill>
                  <a:srgbClr val="FF0000"/>
                </a:solidFill>
              </a:rPr>
              <a:t>Kruskal</a:t>
            </a:r>
            <a:r>
              <a:rPr lang="fr-FR" sz="1200" b="1" dirty="0">
                <a:solidFill>
                  <a:srgbClr val="FF0000"/>
                </a:solidFill>
              </a:rPr>
              <a:t>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ANOVA à mesures répétées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1792183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Arbre de décision statistique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facteur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Kruskal-Wallis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répétées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417628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“running the </a:t>
            </a:r>
            <a:r>
              <a:rPr lang="en-US" sz="1600" b="1" dirty="0"/>
              <a:t>same software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on the </a:t>
            </a:r>
            <a:r>
              <a:rPr lang="en-US" sz="1600" b="1" dirty="0"/>
              <a:t>same input data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and obtaining the </a:t>
            </a:r>
            <a:r>
              <a:rPr lang="en-US" sz="1600" b="1" dirty="0"/>
              <a:t>same results</a:t>
            </a:r>
            <a:r>
              <a:rPr lang="en-US" sz="1600" dirty="0"/>
              <a:t>”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Possibilité de « rapports automatisés » avec R </a:t>
            </a:r>
            <a:r>
              <a:rPr lang="fr-FR" dirty="0" err="1"/>
              <a:t>Markdown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Partage </a:t>
            </a:r>
            <a:r>
              <a:rPr lang="fr-FR" dirty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Code qui « roule » sur une autre machine</a:t>
            </a:r>
          </a:p>
          <a:p>
            <a:endParaRPr lang="fr-FR" sz="2000" dirty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facteur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Kruskal-Wallis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répétées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  <p:sp>
        <p:nvSpPr>
          <p:cNvPr id="69" name="Titre 1">
            <a:extLst>
              <a:ext uri="{FF2B5EF4-FFF2-40B4-BE49-F238E27FC236}">
                <a16:creationId xmlns:a16="http://schemas.microsoft.com/office/drawing/2014/main" id="{10600C27-0C06-4E62-A90D-17FE1D25BC5E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27199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090510-C1ED-43A9-8397-7D6F0002256C}"/>
              </a:ext>
            </a:extLst>
          </p:cNvPr>
          <p:cNvSpPr txBox="1"/>
          <p:nvPr/>
        </p:nvSpPr>
        <p:spPr>
          <a:xfrm>
            <a:off x="270933" y="1408126"/>
            <a:ext cx="78554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VD : 1 variable nominale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But : tester si la répartition des individus au sein des différentes modalités de la VD est différente du hasard </a:t>
            </a:r>
            <a:r>
              <a:rPr lang="fr-FR" sz="2000" i="1"/>
              <a:t>(répartition théorique)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>
                <a:solidFill>
                  <a:prstClr val="black"/>
                </a:solidFill>
              </a:rPr>
              <a:t>Répartition du niveau d'étude bac/licence/master ?    </a:t>
            </a:r>
            <a:br>
              <a:rPr lang="fr-FR" sz="2000">
                <a:solidFill>
                  <a:prstClr val="black"/>
                </a:solidFill>
              </a:rPr>
            </a:br>
            <a:r>
              <a:rPr lang="fr-FR" sz="2000">
                <a:solidFill>
                  <a:prstClr val="black"/>
                </a:solidFill>
              </a:rPr>
              <a:t>(diffère de 33-33-33% ?)</a:t>
            </a:r>
            <a:endParaRPr lang="fr-FR" sz="20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Répartition homme/femme ?</a:t>
            </a:r>
            <a:br>
              <a:rPr lang="fr-FR" sz="2000"/>
            </a:br>
            <a:r>
              <a:rPr lang="fr-FR" sz="2000"/>
              <a:t>(diffère de 50-50% 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20509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C45D7-5C12-475A-8472-D13735ED9A28}"/>
              </a:ext>
            </a:extLst>
          </p:cNvPr>
          <p:cNvSpPr/>
          <p:nvPr/>
        </p:nvSpPr>
        <p:spPr>
          <a:xfrm>
            <a:off x="512232" y="1340494"/>
            <a:ext cx="7649634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"Xhi-deux.xlsx"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(DF);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6070C-9206-4546-B176-0734558A4505}"/>
              </a:ext>
            </a:extLst>
          </p:cNvPr>
          <p:cNvSpPr/>
          <p:nvPr/>
        </p:nvSpPr>
        <p:spPr>
          <a:xfrm>
            <a:off x="512232" y="2283077"/>
            <a:ext cx="2832101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sujet etude   sexe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1 master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2 bac   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3 bac     h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4 bac    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5 licence f   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 6 master  f</a:t>
            </a:r>
            <a:endParaRPr lang="fr-FR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02F21-43DC-4750-BDB2-6EBFA93334C7}"/>
              </a:ext>
            </a:extLst>
          </p:cNvPr>
          <p:cNvSpPr/>
          <p:nvPr/>
        </p:nvSpPr>
        <p:spPr>
          <a:xfrm>
            <a:off x="3230218" y="2771989"/>
            <a:ext cx="4393832" cy="96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n = 50 sujets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/>
              <a:t>Répartition du niveau d'étude ?   </a:t>
            </a:r>
          </a:p>
        </p:txBody>
      </p:sp>
    </p:spTree>
    <p:extLst>
      <p:ext uri="{BB962C8B-B14F-4D97-AF65-F5344CB8AC3E}">
        <p14:creationId xmlns:p14="http://schemas.microsoft.com/office/powerpoint/2010/main" val="3210049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01AF4-DD28-4C75-A758-ADBCC1D6F931}"/>
              </a:ext>
            </a:extLst>
          </p:cNvPr>
          <p:cNvSpPr/>
          <p:nvPr/>
        </p:nvSpPr>
        <p:spPr>
          <a:xfrm>
            <a:off x="624980" y="2108893"/>
            <a:ext cx="8072453" cy="1733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etude)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addmargins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     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effectifs bruts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EFFECTIF_PROP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prop.table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addmargins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(EFFECTIF_PROP)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effectifs en pourcentage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prettyR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::describe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(DF)    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les deux à la fois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DED9D-C0B6-49D7-862E-F99A0360E52E}"/>
              </a:ext>
            </a:extLst>
          </p:cNvPr>
          <p:cNvSpPr/>
          <p:nvPr/>
        </p:nvSpPr>
        <p:spPr>
          <a:xfrm>
            <a:off x="647699" y="4420652"/>
            <a:ext cx="4572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etude     bac master licence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Count    28     12      10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Percent  56     24      20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Mode bac 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801D0A-797A-436C-B46B-ACA27CC9E1E0}"/>
              </a:ext>
            </a:extLst>
          </p:cNvPr>
          <p:cNvSpPr txBox="1"/>
          <p:nvPr/>
        </p:nvSpPr>
        <p:spPr>
          <a:xfrm>
            <a:off x="276447" y="1237019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Statistiques descriptives</a:t>
            </a:r>
          </a:p>
        </p:txBody>
      </p:sp>
    </p:spTree>
    <p:extLst>
      <p:ext uri="{BB962C8B-B14F-4D97-AF65-F5344CB8AC3E}">
        <p14:creationId xmlns:p14="http://schemas.microsoft.com/office/powerpoint/2010/main" val="18167066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pic>
        <p:nvPicPr>
          <p:cNvPr id="14" name="Graphique 12">
            <a:extLst>
              <a:ext uri="{FF2B5EF4-FFF2-40B4-BE49-F238E27FC236}">
                <a16:creationId xmlns:a16="http://schemas.microsoft.com/office/drawing/2014/main" id="{D41FC9E7-1E01-4C0D-8AE8-17369853D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2528" y="3344441"/>
            <a:ext cx="794853" cy="8257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14BBD4-F918-4962-8856-E7C59CC67580}"/>
              </a:ext>
            </a:extLst>
          </p:cNvPr>
          <p:cNvSpPr/>
          <p:nvPr/>
        </p:nvSpPr>
        <p:spPr>
          <a:xfrm>
            <a:off x="5776514" y="3281273"/>
            <a:ext cx="3124722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prstClr val="black"/>
                </a:solidFill>
              </a:rPr>
              <a:t>Utilisez le paquet graphics pour exécutez des plots rapidement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prstClr val="black"/>
                </a:solidFill>
              </a:rPr>
              <a:t>Utilsez ggplot2 pour créer des graphiques de toute beauté (voir derniers TDs) 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57D06-0993-498C-AA05-3748C6965FC2}"/>
              </a:ext>
            </a:extLst>
          </p:cNvPr>
          <p:cNvSpPr/>
          <p:nvPr/>
        </p:nvSpPr>
        <p:spPr>
          <a:xfrm>
            <a:off x="382771" y="1397675"/>
            <a:ext cx="843161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graphique à barres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graphics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::barplot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(EFFECTIF,           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table d'effectifs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"Niveaux d'études"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nom axe x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"Fréquences"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</a:t>
            </a: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nom axe y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510510E3-1D88-41B7-B2D1-65916DA50469}"/>
              </a:ext>
            </a:extLst>
          </p:cNvPr>
          <p:cNvPicPr/>
          <p:nvPr/>
        </p:nvPicPr>
        <p:blipFill rotWithShape="1">
          <a:blip r:embed="rId5"/>
          <a:srcRect t="17083" r="9070" b="2806"/>
          <a:stretch/>
        </p:blipFill>
        <p:spPr bwMode="auto">
          <a:xfrm>
            <a:off x="382772" y="3344440"/>
            <a:ext cx="4200624" cy="29606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0453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82E7F-4434-4893-9FFA-BFFF739C813A}"/>
              </a:ext>
            </a:extLst>
          </p:cNvPr>
          <p:cNvSpPr/>
          <p:nvPr/>
        </p:nvSpPr>
        <p:spPr>
          <a:xfrm>
            <a:off x="233916" y="1166843"/>
            <a:ext cx="78554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graphique camembert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graphics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::pie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(EFFECTIF_PROP,         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table d'effectifs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labels =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EFFECTIF_PROP,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table d'effectifs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  =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"Niveaux d'études"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titre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"blue"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"green"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couleur des tranches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rajoute une légende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legend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"topright"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position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legend=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(EFFECTIF),         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noms de légende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fill =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"blue"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"green"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     </a:t>
            </a:r>
            <a:r>
              <a:rPr lang="en-US" sz="16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couleurs de légende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5419509B-BE50-4EE5-B341-FD09076B0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0" t="6505" r="3968" b="30354"/>
          <a:stretch/>
        </p:blipFill>
        <p:spPr bwMode="auto">
          <a:xfrm>
            <a:off x="565547" y="3633215"/>
            <a:ext cx="3262174" cy="27325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2299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F26A1-17F3-4643-9BD4-954B48046CB4}"/>
              </a:ext>
            </a:extLst>
          </p:cNvPr>
          <p:cNvSpPr/>
          <p:nvPr/>
        </p:nvSpPr>
        <p:spPr>
          <a:xfrm>
            <a:off x="609600" y="2244114"/>
            <a:ext cx="7924800" cy="2159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stats::chisq.test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Chi-squared test for given probabilities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data:  EFFECTIF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X-squared = 11.68, df = 2, p-value = 0.002909</a:t>
            </a:r>
            <a:endParaRPr lang="fr-FR" b="1">
              <a:solidFill>
                <a:srgbClr val="005DA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A12D4FD-ADDC-49D7-BE32-3B2DC03860F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335414" y="1833039"/>
            <a:ext cx="236586" cy="4110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36BC3-E555-4B30-9C24-E7DF7C2FD377}"/>
              </a:ext>
            </a:extLst>
          </p:cNvPr>
          <p:cNvSpPr/>
          <p:nvPr/>
        </p:nvSpPr>
        <p:spPr>
          <a:xfrm>
            <a:off x="4572000" y="1632984"/>
            <a:ext cx="2316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/>
              <a:t>la table des effectifs</a:t>
            </a:r>
            <a:endParaRPr lang="en-US" sz="200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C500F6D-5B56-4436-98C5-42A7DAD1BD4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09734" y="4364475"/>
            <a:ext cx="1054100" cy="5584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A8AB7-110F-47F0-AD63-245CCBEE9368}"/>
              </a:ext>
            </a:extLst>
          </p:cNvPr>
          <p:cNvSpPr/>
          <p:nvPr/>
        </p:nvSpPr>
        <p:spPr>
          <a:xfrm>
            <a:off x="5393267" y="4922927"/>
            <a:ext cx="3141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probabilité d'obtenir un chi2 observé aussi extrême </a:t>
            </a:r>
            <a:r>
              <a:rPr lang="fr-FR" sz="2000" b="1"/>
              <a:t>si H0 était vraie</a:t>
            </a:r>
            <a:endParaRPr lang="en-US" sz="2000" b="1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CF7DF93-FB3D-4FF3-BB39-5CDE6ED20EE3}"/>
              </a:ext>
            </a:extLst>
          </p:cNvPr>
          <p:cNvCxnSpPr>
            <a:cxnSpLocks/>
          </p:cNvCxnSpPr>
          <p:nvPr/>
        </p:nvCxnSpPr>
        <p:spPr>
          <a:xfrm flipV="1">
            <a:off x="2565400" y="4364474"/>
            <a:ext cx="270935" cy="450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6B4D8-3F98-442B-9C4F-5EA6B30134A6}"/>
              </a:ext>
            </a:extLst>
          </p:cNvPr>
          <p:cNvSpPr/>
          <p:nvPr/>
        </p:nvSpPr>
        <p:spPr>
          <a:xfrm>
            <a:off x="914400" y="4865521"/>
            <a:ext cx="2506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valeur du chi2 observé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954CB-85C1-48E0-BB7C-5C56906804BD}"/>
              </a:ext>
            </a:extLst>
          </p:cNvPr>
          <p:cNvSpPr/>
          <p:nvPr/>
        </p:nvSpPr>
        <p:spPr>
          <a:xfrm>
            <a:off x="3039533" y="5069959"/>
            <a:ext cx="22610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degrés de libertés (ici nombre de modalités - 1)</a:t>
            </a:r>
            <a:endParaRPr lang="en-US" sz="2000" b="1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5583A82-FEE9-4A7B-8C53-724D14DC7867}"/>
              </a:ext>
            </a:extLst>
          </p:cNvPr>
          <p:cNvCxnSpPr>
            <a:cxnSpLocks/>
          </p:cNvCxnSpPr>
          <p:nvPr/>
        </p:nvCxnSpPr>
        <p:spPr>
          <a:xfrm flipV="1">
            <a:off x="4030133" y="4438163"/>
            <a:ext cx="25400" cy="5681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B3482F9-4C08-4977-942F-44FE805CEBAD}"/>
              </a:ext>
            </a:extLst>
          </p:cNvPr>
          <p:cNvSpPr txBox="1"/>
          <p:nvPr/>
        </p:nvSpPr>
        <p:spPr>
          <a:xfrm>
            <a:off x="276447" y="1130701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Statistiques inférentielles</a:t>
            </a:r>
          </a:p>
        </p:txBody>
      </p:sp>
    </p:spTree>
    <p:extLst>
      <p:ext uri="{BB962C8B-B14F-4D97-AF65-F5344CB8AC3E}">
        <p14:creationId xmlns:p14="http://schemas.microsoft.com/office/powerpoint/2010/main" val="409310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 </a:t>
            </a:r>
            <a:r>
              <a:rPr lang="fr-FR" sz="3200"/>
              <a:t>(aparté stat)</a:t>
            </a:r>
            <a:endParaRPr lang="en-US" sz="3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2620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3831842" y="3338505"/>
            <a:ext cx="5080160" cy="318532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  <p:sp>
        <p:nvSpPr>
          <p:cNvPr id="91" name="Flèche droite 135">
            <a:extLst>
              <a:ext uri="{FF2B5EF4-FFF2-40B4-BE49-F238E27FC236}">
                <a16:creationId xmlns:a16="http://schemas.microsoft.com/office/drawing/2014/main" id="{4BDB4940-EEE4-46BA-BF78-86AE7CA73BB3}"/>
              </a:ext>
            </a:extLst>
          </p:cNvPr>
          <p:cNvSpPr/>
          <p:nvPr/>
        </p:nvSpPr>
        <p:spPr>
          <a:xfrm rot="5400000">
            <a:off x="6259621" y="2360149"/>
            <a:ext cx="564671" cy="3400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32EB03-1E44-47DD-8A9B-63FE020BF2DE}"/>
              </a:ext>
            </a:extLst>
          </p:cNvPr>
          <p:cNvSpPr/>
          <p:nvPr/>
        </p:nvSpPr>
        <p:spPr>
          <a:xfrm>
            <a:off x="7763147" y="3106026"/>
            <a:ext cx="115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notre chi2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A10326B-5ECB-4B21-A1FF-A24A792A7EC1}"/>
              </a:ext>
            </a:extLst>
          </p:cNvPr>
          <p:cNvCxnSpPr>
            <a:cxnSpLocks/>
          </p:cNvCxnSpPr>
          <p:nvPr/>
        </p:nvCxnSpPr>
        <p:spPr>
          <a:xfrm flipH="1">
            <a:off x="7600933" y="3429000"/>
            <a:ext cx="236586" cy="4110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52D8C80-CA09-4129-AF75-05F904E9C411}"/>
              </a:ext>
            </a:extLst>
          </p:cNvPr>
          <p:cNvCxnSpPr>
            <a:cxnSpLocks/>
          </p:cNvCxnSpPr>
          <p:nvPr/>
        </p:nvCxnSpPr>
        <p:spPr>
          <a:xfrm flipH="1">
            <a:off x="7800157" y="4955545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48043-1CF3-4ECA-970F-3AB9E1551AD8}"/>
              </a:ext>
            </a:extLst>
          </p:cNvPr>
          <p:cNvSpPr/>
          <p:nvPr/>
        </p:nvSpPr>
        <p:spPr>
          <a:xfrm>
            <a:off x="7741719" y="4627955"/>
            <a:ext cx="95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valeur p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66D57F5-0316-4883-8728-3F79B268E2DD}"/>
              </a:ext>
            </a:extLst>
          </p:cNvPr>
          <p:cNvSpPr txBox="1"/>
          <p:nvPr/>
        </p:nvSpPr>
        <p:spPr>
          <a:xfrm>
            <a:off x="4987910" y="2784092"/>
            <a:ext cx="392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Distribution d'échantillonnage</a:t>
            </a:r>
            <a:endParaRPr lang="en-US" sz="2000" b="1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04546857-28E6-441D-939E-A8788351461A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 </a:t>
            </a:r>
            <a:r>
              <a:rPr lang="fr-FR" sz="3200"/>
              <a:t>(aparté stat)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5034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3831842" y="3338505"/>
            <a:ext cx="5080160" cy="3185327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D589A9-F09C-4DD6-BD7F-ADA7C6A7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" y="1396267"/>
            <a:ext cx="3427795" cy="2294133"/>
          </a:xfrm>
          <a:prstGeom prst="rect">
            <a:avLst/>
          </a:prstGeom>
        </p:spPr>
      </p:pic>
      <p:sp>
        <p:nvSpPr>
          <p:cNvPr id="84" name="Flèche droite 135">
            <a:extLst>
              <a:ext uri="{FF2B5EF4-FFF2-40B4-BE49-F238E27FC236}">
                <a16:creationId xmlns:a16="http://schemas.microsoft.com/office/drawing/2014/main" id="{A0614DFF-33CF-49EA-8698-116FAFA918F6}"/>
              </a:ext>
            </a:extLst>
          </p:cNvPr>
          <p:cNvSpPr/>
          <p:nvPr/>
        </p:nvSpPr>
        <p:spPr>
          <a:xfrm rot="20705370">
            <a:off x="4495943" y="2069931"/>
            <a:ext cx="858179" cy="3558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3834ED-0DB9-4ACE-B87C-15E02FD510BC}"/>
              </a:ext>
            </a:extLst>
          </p:cNvPr>
          <p:cNvSpPr txBox="1"/>
          <p:nvPr/>
        </p:nvSpPr>
        <p:spPr>
          <a:xfrm>
            <a:off x="5385454" y="1693268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Calcul de 5000 chi2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A497-110F-4F9F-8F35-2D665C83A220}"/>
              </a:ext>
            </a:extLst>
          </p:cNvPr>
          <p:cNvSpPr/>
          <p:nvPr/>
        </p:nvSpPr>
        <p:spPr>
          <a:xfrm>
            <a:off x="304821" y="3821573"/>
            <a:ext cx="25935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bac licence  master </a:t>
            </a:r>
            <a:b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100   100    100</a:t>
            </a:r>
            <a:endParaRPr lang="fr-FR" sz="16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5D2EBC-2458-426A-B3E5-0341827054EE}"/>
              </a:ext>
            </a:extLst>
          </p:cNvPr>
          <p:cNvSpPr txBox="1"/>
          <p:nvPr/>
        </p:nvSpPr>
        <p:spPr>
          <a:xfrm>
            <a:off x="564562" y="1052014"/>
            <a:ext cx="233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N = 300 terriens</a:t>
            </a:r>
            <a:endParaRPr lang="en-US" sz="2000" b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8344B6CC-BEED-42F5-9685-5E3D3F3AAE07}"/>
              </a:ext>
            </a:extLst>
          </p:cNvPr>
          <p:cNvSpPr txBox="1"/>
          <p:nvPr/>
        </p:nvSpPr>
        <p:spPr>
          <a:xfrm>
            <a:off x="2756957" y="1298236"/>
            <a:ext cx="233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x 5000 échantillons avec n = 50</a:t>
            </a:r>
            <a:endParaRPr lang="en-US" sz="2000" b="1" dirty="0"/>
          </a:p>
        </p:txBody>
      </p:sp>
      <p:sp>
        <p:nvSpPr>
          <p:cNvPr id="91" name="Flèche droite 135">
            <a:extLst>
              <a:ext uri="{FF2B5EF4-FFF2-40B4-BE49-F238E27FC236}">
                <a16:creationId xmlns:a16="http://schemas.microsoft.com/office/drawing/2014/main" id="{4BDB4940-EEE4-46BA-BF78-86AE7CA73BB3}"/>
              </a:ext>
            </a:extLst>
          </p:cNvPr>
          <p:cNvSpPr/>
          <p:nvPr/>
        </p:nvSpPr>
        <p:spPr>
          <a:xfrm rot="5400000">
            <a:off x="6259621" y="2360149"/>
            <a:ext cx="564671" cy="3400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32EB03-1E44-47DD-8A9B-63FE020BF2DE}"/>
              </a:ext>
            </a:extLst>
          </p:cNvPr>
          <p:cNvSpPr/>
          <p:nvPr/>
        </p:nvSpPr>
        <p:spPr>
          <a:xfrm>
            <a:off x="7763147" y="3106026"/>
            <a:ext cx="1151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notre chi2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A10326B-5ECB-4B21-A1FF-A24A792A7EC1}"/>
              </a:ext>
            </a:extLst>
          </p:cNvPr>
          <p:cNvCxnSpPr>
            <a:cxnSpLocks/>
          </p:cNvCxnSpPr>
          <p:nvPr/>
        </p:nvCxnSpPr>
        <p:spPr>
          <a:xfrm flipH="1">
            <a:off x="7600933" y="3429000"/>
            <a:ext cx="236586" cy="4110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E20DE2DB-1D18-442E-8988-951112240C82}"/>
              </a:ext>
            </a:extLst>
          </p:cNvPr>
          <p:cNvSpPr txBox="1"/>
          <p:nvPr/>
        </p:nvSpPr>
        <p:spPr>
          <a:xfrm>
            <a:off x="4987910" y="2784092"/>
            <a:ext cx="392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Distribution d'échantillonnage</a:t>
            </a:r>
            <a:endParaRPr lang="en-US" sz="2000" b="1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52D8C80-CA09-4129-AF75-05F904E9C411}"/>
              </a:ext>
            </a:extLst>
          </p:cNvPr>
          <p:cNvCxnSpPr>
            <a:cxnSpLocks/>
          </p:cNvCxnSpPr>
          <p:nvPr/>
        </p:nvCxnSpPr>
        <p:spPr>
          <a:xfrm flipH="1">
            <a:off x="7800157" y="4955545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B48043-1CF3-4ECA-970F-3AB9E1551AD8}"/>
              </a:ext>
            </a:extLst>
          </p:cNvPr>
          <p:cNvSpPr/>
          <p:nvPr/>
        </p:nvSpPr>
        <p:spPr>
          <a:xfrm>
            <a:off x="7741719" y="4627955"/>
            <a:ext cx="95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valeur p</a:t>
            </a:r>
          </a:p>
        </p:txBody>
      </p:sp>
      <p:sp>
        <p:nvSpPr>
          <p:cNvPr id="20" name="Flèche droite 135">
            <a:extLst>
              <a:ext uri="{FF2B5EF4-FFF2-40B4-BE49-F238E27FC236}">
                <a16:creationId xmlns:a16="http://schemas.microsoft.com/office/drawing/2014/main" id="{882E9830-E5DA-42A4-A003-7AB394D4BDCE}"/>
              </a:ext>
            </a:extLst>
          </p:cNvPr>
          <p:cNvSpPr/>
          <p:nvPr/>
        </p:nvSpPr>
        <p:spPr>
          <a:xfrm rot="12583262">
            <a:off x="2510469" y="4568416"/>
            <a:ext cx="775730" cy="4105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DC4E07-E8CF-456F-8928-C327680A7D3B}"/>
              </a:ext>
            </a:extLst>
          </p:cNvPr>
          <p:cNvSpPr txBox="1"/>
          <p:nvPr/>
        </p:nvSpPr>
        <p:spPr>
          <a:xfrm>
            <a:off x="478365" y="5156602"/>
            <a:ext cx="329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Mais dans quel monde vit-on !? Peut-être pas dans un monde où H0 est vrai...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CD44EB-DA58-4AB9-BC95-2F6A2EE333AC}"/>
              </a:ext>
            </a:extLst>
          </p:cNvPr>
          <p:cNvSpPr/>
          <p:nvPr/>
        </p:nvSpPr>
        <p:spPr>
          <a:xfrm rot="1754436">
            <a:off x="2574058" y="4316571"/>
            <a:ext cx="1123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réfutation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1BE09-6F0B-47F8-A6C4-D5D7526E4524}"/>
              </a:ext>
            </a:extLst>
          </p:cNvPr>
          <p:cNvSpPr/>
          <p:nvPr/>
        </p:nvSpPr>
        <p:spPr>
          <a:xfrm>
            <a:off x="1235017" y="4705977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???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B80216A-626C-4BCA-A742-115D949A942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410642" y="4403125"/>
            <a:ext cx="130709" cy="3028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2913352-865A-44D0-9150-1F76B3A691EF}"/>
              </a:ext>
            </a:extLst>
          </p:cNvPr>
          <p:cNvCxnSpPr>
            <a:cxnSpLocks/>
          </p:cNvCxnSpPr>
          <p:nvPr/>
        </p:nvCxnSpPr>
        <p:spPr>
          <a:xfrm flipV="1">
            <a:off x="1757041" y="4403125"/>
            <a:ext cx="323312" cy="3005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67953E4-1824-4134-BE71-A5C0ED1C5B4E}"/>
              </a:ext>
            </a:extLst>
          </p:cNvPr>
          <p:cNvCxnSpPr>
            <a:cxnSpLocks/>
          </p:cNvCxnSpPr>
          <p:nvPr/>
        </p:nvCxnSpPr>
        <p:spPr>
          <a:xfrm flipH="1" flipV="1">
            <a:off x="915747" y="4477686"/>
            <a:ext cx="304358" cy="260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5D46EA18-2613-4557-8C31-AF5E5C3A63D4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 </a:t>
            </a:r>
            <a:r>
              <a:rPr lang="fr-FR" sz="3200"/>
              <a:t>(aparté stat)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432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http://ecoevoevoeco.blogspot.com/2016/12/wrong-lot.html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Repérage et correction plus facile des erreurs</a:t>
            </a:r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A32388-F976-4906-85FE-AC9C939F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5" b="46566"/>
          <a:stretch/>
        </p:blipFill>
        <p:spPr>
          <a:xfrm>
            <a:off x="86626" y="2700626"/>
            <a:ext cx="4577240" cy="2869990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0C467-99F5-40B5-8D61-AC57376FA4EB}"/>
              </a:ext>
            </a:extLst>
          </p:cNvPr>
          <p:cNvSpPr/>
          <p:nvPr/>
        </p:nvSpPr>
        <p:spPr>
          <a:xfrm>
            <a:off x="216568" y="1186469"/>
            <a:ext cx="743887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NB : les mathématicien.nes savent déjà à quoi ressemble la distribution d'échantillonnage du chi2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curve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dchisq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xlim=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">
            <a:extLst>
              <a:ext uri="{FF2B5EF4-FFF2-40B4-BE49-F238E27FC236}">
                <a16:creationId xmlns:a16="http://schemas.microsoft.com/office/drawing/2014/main" id="{1DA06C6D-E561-4D56-9655-429D81469DBC}"/>
              </a:ext>
            </a:extLst>
          </p:cNvPr>
          <p:cNvPicPr/>
          <p:nvPr/>
        </p:nvPicPr>
        <p:blipFill rotWithShape="1">
          <a:blip r:embed="rId3"/>
          <a:srcRect t="17909" r="5620" b="4434"/>
          <a:stretch/>
        </p:blipFill>
        <p:spPr bwMode="auto">
          <a:xfrm>
            <a:off x="4392117" y="2700626"/>
            <a:ext cx="4359994" cy="28699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6210A4F-C466-4C50-B4B3-26685F633101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 </a:t>
            </a:r>
            <a:r>
              <a:rPr lang="fr-FR" sz="3200"/>
              <a:t>(aparté stat)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41602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11166-6D4C-4987-B401-98BE1976DEB2}"/>
              </a:ext>
            </a:extLst>
          </p:cNvPr>
          <p:cNvSpPr/>
          <p:nvPr/>
        </p:nvSpPr>
        <p:spPr>
          <a:xfrm>
            <a:off x="346509" y="1213386"/>
            <a:ext cx="7855439" cy="4616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Le code des 300 terriens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TERRE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"bac"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"licence"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"master"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Boucle qui simule 5000 échentillons pour extraire 5000 chi2</a:t>
            </a:r>
            <a:b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FAUX_CHI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 </a:t>
            </a:r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){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ECHANTILLON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TERRE[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(TERRE), 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CHI_ECHANTILLON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stats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::chisq.test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(ECHANTILLON))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statistic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FAUX_CHI[i] </a:t>
            </a:r>
            <a:r>
              <a:rPr lang="en-US" sz="14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CHI_ECHANTILLON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Graphique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hist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(FAUX_CHI,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breaks=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xlim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"Chi2 observés quand H0 est vrai chez les 300 terriens"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"Fréquence d'observation"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b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abline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statistic,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"red"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4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 sz="14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B0A270-E562-4FDB-A7B8-757BA5EE43DC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 </a:t>
            </a:r>
            <a:r>
              <a:rPr lang="fr-FR" sz="3200"/>
              <a:t>(aparté stat)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66731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B3482F9-4C08-4977-942F-44FE805CEBAD}"/>
              </a:ext>
            </a:extLst>
          </p:cNvPr>
          <p:cNvSpPr txBox="1"/>
          <p:nvPr/>
        </p:nvSpPr>
        <p:spPr>
          <a:xfrm>
            <a:off x="276447" y="1120068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Taille d'effet (standardisée)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6E6F7-6E22-49A9-8F5B-F50A4DC25B53}"/>
              </a:ext>
            </a:extLst>
          </p:cNvPr>
          <p:cNvSpPr/>
          <p:nvPr/>
        </p:nvSpPr>
        <p:spPr>
          <a:xfrm>
            <a:off x="467832" y="1791559"/>
            <a:ext cx="7208875" cy="2693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"pwr"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pwr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EFFECTIF_H0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/length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(EFFECTIF),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pwr::ES.w1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P0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EFFECTIF_H0 , </a:t>
            </a:r>
            <a:r>
              <a:rPr lang="en-US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P1 =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EFFECTIF_PROP)</a:t>
            </a:r>
          </a:p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P0 = proba si H0 vrai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P1 = proba observées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0.4833218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FF3ECA6-FD8C-47F4-BCA3-7EFE8289B758}"/>
              </a:ext>
            </a:extLst>
          </p:cNvPr>
          <p:cNvSpPr txBox="1"/>
          <p:nvPr/>
        </p:nvSpPr>
        <p:spPr>
          <a:xfrm>
            <a:off x="276447" y="4838899"/>
            <a:ext cx="443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Par convention (Cohen, 1988):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w = .10 (faible)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w = .30 (modéré)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w = .50 (important) 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2C8D779-1B6E-4E8D-B7AB-4DA616BFF2C6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540642" y="5298680"/>
            <a:ext cx="457200" cy="1000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952FE07-12A7-41C2-9052-2213189F891F}"/>
              </a:ext>
            </a:extLst>
          </p:cNvPr>
          <p:cNvSpPr/>
          <p:nvPr/>
        </p:nvSpPr>
        <p:spPr>
          <a:xfrm>
            <a:off x="3997842" y="5198653"/>
            <a:ext cx="3527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/>
              <a:t>à prendre avec des précaution...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46948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247C46-1713-4F60-A56B-EA14BD7AE43B}"/>
              </a:ext>
            </a:extLst>
          </p:cNvPr>
          <p:cNvSpPr/>
          <p:nvPr/>
        </p:nvSpPr>
        <p:spPr>
          <a:xfrm>
            <a:off x="854149" y="2124970"/>
            <a:ext cx="7243590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Selon le test du Khi-deux d'ajustement, la répartition des individus dans les 3 niveaux d'études (bac : [n = 28,  56%], licence : [n = 10, 20%], master : [n = 12, 24%</a:t>
            </a:r>
            <a:r>
              <a:rPr lang="en-US"/>
              <a:t>])</a:t>
            </a:r>
            <a:r>
              <a:rPr lang="en-US" sz="2400"/>
              <a:t> différait significativement d'une répartition théorique (33%; X2[df = 2, N = 50] = 11.68, p &lt;.01, w de Cohen = 0.48).</a:t>
            </a:r>
            <a:endParaRPr lang="fr-FR" sz="240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0169033-7181-4140-9B35-D93B91F7FF02}"/>
              </a:ext>
            </a:extLst>
          </p:cNvPr>
          <p:cNvSpPr txBox="1"/>
          <p:nvPr/>
        </p:nvSpPr>
        <p:spPr>
          <a:xfrm>
            <a:off x="276447" y="1130701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Exemple de rédaction</a:t>
            </a:r>
          </a:p>
        </p:txBody>
      </p:sp>
    </p:spTree>
    <p:extLst>
      <p:ext uri="{BB962C8B-B14F-4D97-AF65-F5344CB8AC3E}">
        <p14:creationId xmlns:p14="http://schemas.microsoft.com/office/powerpoint/2010/main" val="2780016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trike="sngStrike">
                <a:solidFill>
                  <a:schemeClr val="bg1">
                    <a:lumMod val="65000"/>
                  </a:schemeClr>
                </a:solidFill>
              </a:rPr>
              <a:t>Khi-deux d'ajustement</a:t>
            </a:r>
            <a:r>
              <a:rPr lang="fr-FR" sz="36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600"/>
              <a:t>test binomial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02F21-43DC-4750-BDB2-6EBFA93334C7}"/>
              </a:ext>
            </a:extLst>
          </p:cNvPr>
          <p:cNvSpPr/>
          <p:nvPr/>
        </p:nvSpPr>
        <p:spPr>
          <a:xfrm>
            <a:off x="-123807" y="1220361"/>
            <a:ext cx="55038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/>
              <a:t>Répartition hommes/femmes ?</a:t>
            </a:r>
            <a:br>
              <a:rPr lang="fr-FR" sz="2000"/>
            </a:br>
            <a:endParaRPr lang="fr-FR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/>
              <a:t>Quand la VD nominale n'a que </a:t>
            </a:r>
            <a:r>
              <a:rPr lang="fr-FR" sz="2000" b="1"/>
              <a:t>deux classes</a:t>
            </a:r>
            <a:r>
              <a:rPr lang="fr-FR" sz="2000"/>
              <a:t>, le test binomial est plus adapté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1A84D-FC0C-4508-9BD7-43E0CBA12D8F}"/>
              </a:ext>
            </a:extLst>
          </p:cNvPr>
          <p:cNvSpPr/>
          <p:nvPr/>
        </p:nvSpPr>
        <p:spPr>
          <a:xfrm>
            <a:off x="342133" y="2734603"/>
            <a:ext cx="45720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 sz="16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sexe)</a:t>
            </a:r>
            <a:b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barplot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binom.test</a:t>
            </a:r>
            <a:r>
              <a:rPr lang="en-US" sz="16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endParaRPr lang="fr-FR" sz="160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6CCBDB-013A-4D6A-9B1B-5AA3EC1C5AAD}"/>
              </a:ext>
            </a:extLst>
          </p:cNvPr>
          <p:cNvSpPr/>
          <p:nvPr/>
        </p:nvSpPr>
        <p:spPr>
          <a:xfrm>
            <a:off x="342133" y="3930149"/>
            <a:ext cx="7504565" cy="227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Exact binomial test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data:  EFFECTIF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number of </a:t>
            </a:r>
            <a:r>
              <a:rPr lang="en-US" sz="14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successes = 29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number of </a:t>
            </a:r>
            <a:r>
              <a:rPr lang="en-US" sz="14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trials = 50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p-value = 0.3222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alternative hypothesis: true probability of success is not equal to 0.5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95 percent confidence interval: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0.4320604 0.7181178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sample estimates: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probability of success </a:t>
            </a:r>
            <a:br>
              <a:rPr lang="en-US"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    </a:t>
            </a:r>
            <a:r>
              <a:rPr lang="en-US" sz="1400" b="1">
                <a:solidFill>
                  <a:srgbClr val="005DA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0.58</a:t>
            </a:r>
            <a:endParaRPr lang="fr-FR" sz="1400" b="1">
              <a:solidFill>
                <a:srgbClr val="005DA2"/>
              </a:solidFill>
            </a:endParaRP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0BCB9043-8DAF-4999-85C8-7D7AE2A6CF54}"/>
              </a:ext>
            </a:extLst>
          </p:cNvPr>
          <p:cNvPicPr/>
          <p:nvPr/>
        </p:nvPicPr>
        <p:blipFill rotWithShape="1">
          <a:blip r:embed="rId2"/>
          <a:srcRect l="6403" t="17520" r="8437" b="11200"/>
          <a:stretch/>
        </p:blipFill>
        <p:spPr bwMode="auto">
          <a:xfrm>
            <a:off x="5599786" y="1347515"/>
            <a:ext cx="3001954" cy="20215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BA298A0-4A70-4D5B-86E5-685B1C8E8EC1}"/>
              </a:ext>
            </a:extLst>
          </p:cNvPr>
          <p:cNvCxnSpPr>
            <a:cxnSpLocks/>
          </p:cNvCxnSpPr>
          <p:nvPr/>
        </p:nvCxnSpPr>
        <p:spPr>
          <a:xfrm flipH="1">
            <a:off x="6877880" y="4126733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DAAE5-E6C1-48EF-A0EF-B3640262FDA3}"/>
              </a:ext>
            </a:extLst>
          </p:cNvPr>
          <p:cNvSpPr/>
          <p:nvPr/>
        </p:nvSpPr>
        <p:spPr>
          <a:xfrm>
            <a:off x="6819442" y="3799143"/>
            <a:ext cx="957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valeur p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BADEDBA-C5F3-4A0B-BEB1-DD73FBA31355}"/>
              </a:ext>
            </a:extLst>
          </p:cNvPr>
          <p:cNvCxnSpPr>
            <a:cxnSpLocks/>
          </p:cNvCxnSpPr>
          <p:nvPr/>
        </p:nvCxnSpPr>
        <p:spPr>
          <a:xfrm flipH="1">
            <a:off x="5171313" y="4126733"/>
            <a:ext cx="236586" cy="411075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30BAA-DD26-4EB6-BE35-CAB8FB5D62BF}"/>
              </a:ext>
            </a:extLst>
          </p:cNvPr>
          <p:cNvSpPr/>
          <p:nvPr/>
        </p:nvSpPr>
        <p:spPr>
          <a:xfrm>
            <a:off x="4731490" y="3760642"/>
            <a:ext cx="1841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nombre de sujets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E67AB5-8863-4176-8A19-7DD517A174BE}"/>
              </a:ext>
            </a:extLst>
          </p:cNvPr>
          <p:cNvSpPr/>
          <p:nvPr/>
        </p:nvSpPr>
        <p:spPr>
          <a:xfrm>
            <a:off x="2682724" y="3954918"/>
            <a:ext cx="204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nombre de femmes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F5690E4-4989-47C6-A8D4-A4CB1C53E7DF}"/>
              </a:ext>
            </a:extLst>
          </p:cNvPr>
          <p:cNvCxnSpPr>
            <a:cxnSpLocks/>
          </p:cNvCxnSpPr>
          <p:nvPr/>
        </p:nvCxnSpPr>
        <p:spPr>
          <a:xfrm flipH="1">
            <a:off x="3058978" y="4270590"/>
            <a:ext cx="88259" cy="369332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DADEC-DBDD-4188-ACE6-F0CD0DAB7F69}"/>
              </a:ext>
            </a:extLst>
          </p:cNvPr>
          <p:cNvSpPr/>
          <p:nvPr/>
        </p:nvSpPr>
        <p:spPr>
          <a:xfrm>
            <a:off x="3359133" y="5637639"/>
            <a:ext cx="146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solidFill>
                  <a:srgbClr val="005DA2"/>
                </a:solidFill>
              </a:rPr>
              <a:t>% de femmes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3099C06-EFF7-437E-AADB-BEBFF999D42A}"/>
              </a:ext>
            </a:extLst>
          </p:cNvPr>
          <p:cNvCxnSpPr>
            <a:cxnSpLocks/>
          </p:cNvCxnSpPr>
          <p:nvPr/>
        </p:nvCxnSpPr>
        <p:spPr>
          <a:xfrm flipH="1">
            <a:off x="3065853" y="5822305"/>
            <a:ext cx="293280" cy="184666"/>
          </a:xfrm>
          <a:prstGeom prst="straightConnector1">
            <a:avLst/>
          </a:prstGeom>
          <a:ln w="38100">
            <a:solidFill>
              <a:srgbClr val="005DA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032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A1DA416-761E-4A67-84CB-1C0B5E2EE80B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trike="sngStrike">
                <a:solidFill>
                  <a:schemeClr val="bg1">
                    <a:lumMod val="65000"/>
                  </a:schemeClr>
                </a:solidFill>
              </a:rPr>
              <a:t>Khi-deux d'ajustement</a:t>
            </a:r>
            <a:r>
              <a:rPr lang="fr-FR" sz="36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600"/>
              <a:t>test binomial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F5C103-7888-4283-9B42-B0EED18F054E}"/>
              </a:ext>
            </a:extLst>
          </p:cNvPr>
          <p:cNvSpPr/>
          <p:nvPr/>
        </p:nvSpPr>
        <p:spPr>
          <a:xfrm>
            <a:off x="647699" y="1960943"/>
            <a:ext cx="7834084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Selon le test binomial, le pourcentage de femmes (n = 29, 58%) ne différait significativement pas du pourcentage d'hommes (n = 21, 42%, p = .32).</a:t>
            </a:r>
            <a:endParaRPr lang="fr-FR" sz="24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3DC8937-A966-4D44-ACEF-E1ADD4FCB898}"/>
              </a:ext>
            </a:extLst>
          </p:cNvPr>
          <p:cNvSpPr txBox="1"/>
          <p:nvPr/>
        </p:nvSpPr>
        <p:spPr>
          <a:xfrm>
            <a:off x="276447" y="1130701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Exemple de rédaction</a:t>
            </a:r>
          </a:p>
        </p:txBody>
      </p:sp>
    </p:spTree>
    <p:extLst>
      <p:ext uri="{BB962C8B-B14F-4D97-AF65-F5344CB8AC3E}">
        <p14:creationId xmlns:p14="http://schemas.microsoft.com/office/powerpoint/2010/main" val="1644373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-1257300" y="78683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www.psychometrie.jlroulin.fr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</a:t>
            </a:r>
            <a:r>
              <a:rPr lang="en-US" dirty="0" err="1"/>
              <a:t>aide_quizz.html?B14.html</a:t>
            </a:r>
            <a:endParaRPr lang="en-US" dirty="0"/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09718027-FEA7-4238-BBC2-3FDC43882ED2}"/>
              </a:ext>
            </a:extLst>
          </p:cNvPr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75691E5B-F9F1-45B4-BB12-65E94819D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59284"/>
              </p:ext>
            </p:extLst>
          </p:nvPr>
        </p:nvGraphicFramePr>
        <p:xfrm>
          <a:off x="1084930" y="2183812"/>
          <a:ext cx="6974141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917">
                  <a:extLst>
                    <a:ext uri="{9D8B030D-6E8A-4147-A177-3AD203B41FA5}">
                      <a16:colId xmlns:a16="http://schemas.microsoft.com/office/drawing/2014/main" val="1052743197"/>
                    </a:ext>
                  </a:extLst>
                </a:gridCol>
                <a:gridCol w="2173224">
                  <a:extLst>
                    <a:ext uri="{9D8B030D-6E8A-4147-A177-3AD203B41FA5}">
                      <a16:colId xmlns:a16="http://schemas.microsoft.com/office/drawing/2014/main" val="10531235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059802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10263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VI-VD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stat descriptive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stat inférentielle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taille d'effet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5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1 VD nominale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table()</a:t>
                      </a:r>
                    </a:p>
                    <a:p>
                      <a:pPr algn="ctr"/>
                      <a:r>
                        <a:rPr lang="fr-FR" sz="2000"/>
                        <a:t>prettyR::describe()</a:t>
                      </a:r>
                    </a:p>
                    <a:p>
                      <a:pPr algn="ctr"/>
                      <a:r>
                        <a:rPr lang="fr-FR" sz="2000"/>
                        <a:t>barplot()</a:t>
                      </a:r>
                    </a:p>
                    <a:p>
                      <a:pPr algn="ctr"/>
                      <a:r>
                        <a:rPr lang="fr-FR" sz="2000"/>
                        <a:t>pie()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chisq.test()</a:t>
                      </a:r>
                    </a:p>
                    <a:p>
                      <a:pPr algn="ctr"/>
                      <a:r>
                        <a:rPr lang="fr-FR" sz="2000"/>
                        <a:t>binom.test()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n (%)</a:t>
                      </a:r>
                    </a:p>
                    <a:p>
                      <a:pPr algn="ctr"/>
                      <a:r>
                        <a:rPr lang="fr-FR" sz="2000"/>
                        <a:t>w de Cohen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772730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BDA44AB8-9E10-434D-9F47-6D8666DA1B67}"/>
              </a:ext>
            </a:extLst>
          </p:cNvPr>
          <p:cNvSpPr txBox="1"/>
          <p:nvPr/>
        </p:nvSpPr>
        <p:spPr>
          <a:xfrm>
            <a:off x="276447" y="1130701"/>
            <a:ext cx="583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Mémo</a:t>
            </a:r>
          </a:p>
        </p:txBody>
      </p:sp>
    </p:spTree>
    <p:extLst>
      <p:ext uri="{BB962C8B-B14F-4D97-AF65-F5344CB8AC3E}">
        <p14:creationId xmlns:p14="http://schemas.microsoft.com/office/powerpoint/2010/main" val="416144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d'indépendance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675FC-56BC-CADA-33FD-1B7C8DBE84C8}"/>
              </a:ext>
            </a:extLst>
          </p:cNvPr>
          <p:cNvSpPr/>
          <p:nvPr/>
        </p:nvSpPr>
        <p:spPr>
          <a:xfrm>
            <a:off x="1001946" y="1390551"/>
            <a:ext cx="1080000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Qualitative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6BB17A-D039-82D8-6781-1343E14E1DF7}"/>
              </a:ext>
            </a:extLst>
          </p:cNvPr>
          <p:cNvSpPr/>
          <p:nvPr/>
        </p:nvSpPr>
        <p:spPr>
          <a:xfrm>
            <a:off x="887249" y="4087918"/>
            <a:ext cx="1123360" cy="32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Quantitative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ED89A-DFCD-2D8E-DB85-0B3D51838CA7}"/>
              </a:ext>
            </a:extLst>
          </p:cNvPr>
          <p:cNvSpPr/>
          <p:nvPr/>
        </p:nvSpPr>
        <p:spPr>
          <a:xfrm>
            <a:off x="2403639" y="1123972"/>
            <a:ext cx="611051" cy="288000"/>
          </a:xfrm>
          <a:prstGeom prst="rect">
            <a:avLst/>
          </a:prstGeom>
          <a:solidFill>
            <a:srgbClr val="89FFBE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2C5F-812E-EB25-D1A9-31D695B890F8}"/>
              </a:ext>
            </a:extLst>
          </p:cNvPr>
          <p:cNvSpPr/>
          <p:nvPr/>
        </p:nvSpPr>
        <p:spPr>
          <a:xfrm>
            <a:off x="2401035" y="1660604"/>
            <a:ext cx="611051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</a:t>
            </a:r>
            <a:r>
              <a:rPr lang="fr-FR" sz="1200" dirty="0" err="1">
                <a:solidFill>
                  <a:schemeClr val="tx1"/>
                </a:solidFill>
              </a:rPr>
              <a:t>VD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78956-45F0-85F6-A999-A2AE8EE2F236}"/>
              </a:ext>
            </a:extLst>
          </p:cNvPr>
          <p:cNvSpPr/>
          <p:nvPr/>
        </p:nvSpPr>
        <p:spPr>
          <a:xfrm>
            <a:off x="3292757" y="1127007"/>
            <a:ext cx="1885912" cy="288000"/>
          </a:xfrm>
          <a:prstGeom prst="rect">
            <a:avLst/>
          </a:prstGeom>
          <a:solidFill>
            <a:srgbClr val="89FFBE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Khi-deux d’ajustement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6F746-5C75-8AAF-05FF-058D555FEA7B}"/>
              </a:ext>
            </a:extLst>
          </p:cNvPr>
          <p:cNvSpPr/>
          <p:nvPr/>
        </p:nvSpPr>
        <p:spPr>
          <a:xfrm>
            <a:off x="3298827" y="1663237"/>
            <a:ext cx="1879842" cy="288000"/>
          </a:xfrm>
          <a:prstGeom prst="rect">
            <a:avLst/>
          </a:prstGeom>
          <a:solidFill>
            <a:srgbClr val="89FFBE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Table de cont. du Khi-deux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024BC5-C531-E7A6-582A-33B8C3BB01A7}"/>
              </a:ext>
            </a:extLst>
          </p:cNvPr>
          <p:cNvSpPr/>
          <p:nvPr/>
        </p:nvSpPr>
        <p:spPr>
          <a:xfrm>
            <a:off x="1932086" y="2576503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Relation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74A572-4652-00EE-72B0-045A5E63D35D}"/>
              </a:ext>
            </a:extLst>
          </p:cNvPr>
          <p:cNvSpPr/>
          <p:nvPr/>
        </p:nvSpPr>
        <p:spPr>
          <a:xfrm>
            <a:off x="1937861" y="4886765"/>
            <a:ext cx="1080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Différence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57627-7DBD-FDD3-5DFB-C383D04AC31B}"/>
              </a:ext>
            </a:extLst>
          </p:cNvPr>
          <p:cNvSpPr/>
          <p:nvPr/>
        </p:nvSpPr>
        <p:spPr>
          <a:xfrm>
            <a:off x="3162609" y="2309731"/>
            <a:ext cx="670834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99CBD-D8E8-1DDC-A5DA-5D4592E2CFA1}"/>
              </a:ext>
            </a:extLst>
          </p:cNvPr>
          <p:cNvSpPr/>
          <p:nvPr/>
        </p:nvSpPr>
        <p:spPr>
          <a:xfrm>
            <a:off x="3162609" y="2835397"/>
            <a:ext cx="67083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FE0BA-C933-3560-D110-293049020EBC}"/>
              </a:ext>
            </a:extLst>
          </p:cNvPr>
          <p:cNvSpPr/>
          <p:nvPr/>
        </p:nvSpPr>
        <p:spPr>
          <a:xfrm>
            <a:off x="4216823" y="2836462"/>
            <a:ext cx="1480589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Régression multiple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36AC0-43AC-C12F-66C4-DDE05603CD10}"/>
              </a:ext>
            </a:extLst>
          </p:cNvPr>
          <p:cNvSpPr/>
          <p:nvPr/>
        </p:nvSpPr>
        <p:spPr>
          <a:xfrm>
            <a:off x="4214153" y="2246848"/>
            <a:ext cx="1483259" cy="426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Corr. de Pearson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Corr. de Spearman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4E16B-308D-F1ED-46FF-AE6CFB6A92F6}"/>
              </a:ext>
            </a:extLst>
          </p:cNvPr>
          <p:cNvSpPr/>
          <p:nvPr/>
        </p:nvSpPr>
        <p:spPr>
          <a:xfrm>
            <a:off x="4214152" y="3322979"/>
            <a:ext cx="151612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échantillon unique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1141A0-773E-7DF8-8FD0-6C94B2B5481A}"/>
              </a:ext>
            </a:extLst>
          </p:cNvPr>
          <p:cNvSpPr/>
          <p:nvPr/>
        </p:nvSpPr>
        <p:spPr>
          <a:xfrm>
            <a:off x="5885147" y="3865915"/>
            <a:ext cx="1374978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indépendant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Mann-Whitney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DD98F-8A31-DE35-DB36-5EB73A1CA875}"/>
              </a:ext>
            </a:extLst>
          </p:cNvPr>
          <p:cNvSpPr/>
          <p:nvPr/>
        </p:nvSpPr>
        <p:spPr>
          <a:xfrm>
            <a:off x="7488728" y="4927585"/>
            <a:ext cx="1426673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1 facteur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Kruskal-Wallis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AA339-CDA8-B69E-9C4A-C4AD0F746807}"/>
              </a:ext>
            </a:extLst>
          </p:cNvPr>
          <p:cNvSpPr/>
          <p:nvPr/>
        </p:nvSpPr>
        <p:spPr>
          <a:xfrm>
            <a:off x="5877455" y="4410949"/>
            <a:ext cx="1404000" cy="3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5DA2"/>
                </a:solidFill>
              </a:rPr>
              <a:t>t test apparié</a:t>
            </a:r>
            <a:br>
              <a:rPr lang="fr-FR" sz="1200" b="1" dirty="0">
                <a:solidFill>
                  <a:srgbClr val="005DA2"/>
                </a:solidFill>
              </a:rPr>
            </a:br>
            <a:r>
              <a:rPr lang="fr-FR" sz="1200" b="1" dirty="0">
                <a:solidFill>
                  <a:srgbClr val="FF0000"/>
                </a:solidFill>
              </a:rPr>
              <a:t>Wilcoxon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8C6205-4627-65EF-5135-73E877A8E15F}"/>
              </a:ext>
            </a:extLst>
          </p:cNvPr>
          <p:cNvSpPr/>
          <p:nvPr/>
        </p:nvSpPr>
        <p:spPr>
          <a:xfrm>
            <a:off x="7499674" y="5523426"/>
            <a:ext cx="1415727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factorielle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14913-5B1D-511B-6545-0517B62D54C8}"/>
              </a:ext>
            </a:extLst>
          </p:cNvPr>
          <p:cNvSpPr/>
          <p:nvPr/>
        </p:nvSpPr>
        <p:spPr>
          <a:xfrm>
            <a:off x="5885147" y="5983354"/>
            <a:ext cx="1943894" cy="46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ANOVA à mesures répétées</a:t>
            </a:r>
            <a:br>
              <a:rPr lang="fr-FR" sz="12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Friedman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0C686-85CD-B3DC-AAFD-94BD4845A09B}"/>
              </a:ext>
            </a:extLst>
          </p:cNvPr>
          <p:cNvSpPr/>
          <p:nvPr/>
        </p:nvSpPr>
        <p:spPr>
          <a:xfrm>
            <a:off x="3162609" y="3325036"/>
            <a:ext cx="791322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1 groupe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44662-15E8-38F7-2682-68A041665911}"/>
              </a:ext>
            </a:extLst>
          </p:cNvPr>
          <p:cNvSpPr/>
          <p:nvPr/>
        </p:nvSpPr>
        <p:spPr>
          <a:xfrm>
            <a:off x="4424347" y="3914215"/>
            <a:ext cx="11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Indépendants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FFADC4-0064-37FC-C947-AB587D01E908}"/>
              </a:ext>
            </a:extLst>
          </p:cNvPr>
          <p:cNvSpPr/>
          <p:nvPr/>
        </p:nvSpPr>
        <p:spPr>
          <a:xfrm>
            <a:off x="4423399" y="44469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Appariés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746BA-F519-C3DA-DC8C-7AC5B2FD90FC}"/>
              </a:ext>
            </a:extLst>
          </p:cNvPr>
          <p:cNvSpPr/>
          <p:nvPr/>
        </p:nvSpPr>
        <p:spPr>
          <a:xfrm>
            <a:off x="3162609" y="4170349"/>
            <a:ext cx="1152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2 groupes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2ECF8C-DFCB-F540-4C95-DA8965945658}"/>
              </a:ext>
            </a:extLst>
          </p:cNvPr>
          <p:cNvSpPr/>
          <p:nvPr/>
        </p:nvSpPr>
        <p:spPr>
          <a:xfrm>
            <a:off x="4424347" y="5243826"/>
            <a:ext cx="118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Indépendants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A91927-9236-0944-7E2A-3E5BCDF1308C}"/>
              </a:ext>
            </a:extLst>
          </p:cNvPr>
          <p:cNvSpPr/>
          <p:nvPr/>
        </p:nvSpPr>
        <p:spPr>
          <a:xfrm>
            <a:off x="4423399" y="607300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Appariés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9E654-D484-D51F-2CB4-FDF83328B12C}"/>
              </a:ext>
            </a:extLst>
          </p:cNvPr>
          <p:cNvSpPr/>
          <p:nvPr/>
        </p:nvSpPr>
        <p:spPr>
          <a:xfrm>
            <a:off x="5900528" y="4978388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1 VI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F65CD-3652-5ADF-BAA7-3C2DB14DD529}"/>
              </a:ext>
            </a:extLst>
          </p:cNvPr>
          <p:cNvSpPr/>
          <p:nvPr/>
        </p:nvSpPr>
        <p:spPr>
          <a:xfrm>
            <a:off x="5900528" y="5526591"/>
            <a:ext cx="1152000" cy="27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&gt;1 VI</a:t>
            </a:r>
          </a:p>
        </p:txBody>
      </p:sp>
      <p:cxnSp>
        <p:nvCxnSpPr>
          <p:cNvPr id="46" name="Connecteur : en angle 78">
            <a:extLst>
              <a:ext uri="{FF2B5EF4-FFF2-40B4-BE49-F238E27FC236}">
                <a16:creationId xmlns:a16="http://schemas.microsoft.com/office/drawing/2014/main" id="{6738DBAB-096D-19B3-E994-2A29C3711E94}"/>
              </a:ext>
            </a:extLst>
          </p:cNvPr>
          <p:cNvCxnSpPr>
            <a:stCxn id="9" idx="0"/>
            <a:endCxn id="10" idx="1"/>
          </p:cNvCxnSpPr>
          <p:nvPr/>
        </p:nvCxnSpPr>
        <p:spPr>
          <a:xfrm rot="5400000" flipH="1" flipV="1">
            <a:off x="50978" y="2153850"/>
            <a:ext cx="1570266" cy="3316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79">
            <a:extLst>
              <a:ext uri="{FF2B5EF4-FFF2-40B4-BE49-F238E27FC236}">
                <a16:creationId xmlns:a16="http://schemas.microsoft.com/office/drawing/2014/main" id="{2F9ABE64-D2D2-1858-EA6A-3FA1410A098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58436" y="3820658"/>
            <a:ext cx="640655" cy="21697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84">
            <a:extLst>
              <a:ext uri="{FF2B5EF4-FFF2-40B4-BE49-F238E27FC236}">
                <a16:creationId xmlns:a16="http://schemas.microsoft.com/office/drawing/2014/main" id="{3627872C-EDD8-95FA-BD8A-BB5446B2831B}"/>
              </a:ext>
            </a:extLst>
          </p:cNvPr>
          <p:cNvCxnSpPr>
            <a:cxnSpLocks/>
            <a:stCxn id="10" idx="0"/>
            <a:endCxn id="12" idx="1"/>
          </p:cNvCxnSpPr>
          <p:nvPr/>
        </p:nvCxnSpPr>
        <p:spPr>
          <a:xfrm rot="5400000" flipH="1" flipV="1">
            <a:off x="1911503" y="898416"/>
            <a:ext cx="122579" cy="86169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87">
            <a:extLst>
              <a:ext uri="{FF2B5EF4-FFF2-40B4-BE49-F238E27FC236}">
                <a16:creationId xmlns:a16="http://schemas.microsoft.com/office/drawing/2014/main" id="{A52B18A3-3D5B-B55E-8BCC-9C4E7C7A4990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16200000" flipH="1">
            <a:off x="1908464" y="1312032"/>
            <a:ext cx="126053" cy="85908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90">
            <a:extLst>
              <a:ext uri="{FF2B5EF4-FFF2-40B4-BE49-F238E27FC236}">
                <a16:creationId xmlns:a16="http://schemas.microsoft.com/office/drawing/2014/main" id="{AA2FCEBD-37CA-6424-553D-7A424E6B8236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006800" y="3162633"/>
            <a:ext cx="1367415" cy="483157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93">
            <a:extLst>
              <a:ext uri="{FF2B5EF4-FFF2-40B4-BE49-F238E27FC236}">
                <a16:creationId xmlns:a16="http://schemas.microsoft.com/office/drawing/2014/main" id="{B0E0D9F9-8344-B860-995B-A9BB99C24F4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383525" y="4476429"/>
            <a:ext cx="619740" cy="488932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96">
            <a:extLst>
              <a:ext uri="{FF2B5EF4-FFF2-40B4-BE49-F238E27FC236}">
                <a16:creationId xmlns:a16="http://schemas.microsoft.com/office/drawing/2014/main" id="{F9FEF4E5-930E-3715-3DBE-80E8398E8CA4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2755961" y="2169856"/>
            <a:ext cx="122772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99">
            <a:extLst>
              <a:ext uri="{FF2B5EF4-FFF2-40B4-BE49-F238E27FC236}">
                <a16:creationId xmlns:a16="http://schemas.microsoft.com/office/drawing/2014/main" id="{477D13DE-FCCE-B8CC-6931-A436588692DB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16200000" flipH="1">
            <a:off x="2759900" y="2576688"/>
            <a:ext cx="114894" cy="690523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9D6ECC9-C6D2-D328-C294-6761BC603FE0}"/>
              </a:ext>
            </a:extLst>
          </p:cNvPr>
          <p:cNvSpPr/>
          <p:nvPr/>
        </p:nvSpPr>
        <p:spPr>
          <a:xfrm>
            <a:off x="3138391" y="5568396"/>
            <a:ext cx="115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&gt;2 groupes</a:t>
            </a:r>
          </a:p>
        </p:txBody>
      </p:sp>
      <p:cxnSp>
        <p:nvCxnSpPr>
          <p:cNvPr id="59" name="Connecteur : en angle 115">
            <a:extLst>
              <a:ext uri="{FF2B5EF4-FFF2-40B4-BE49-F238E27FC236}">
                <a16:creationId xmlns:a16="http://schemas.microsoft.com/office/drawing/2014/main" id="{919BC187-80FC-7A92-250B-096E89A426B2}"/>
              </a:ext>
            </a:extLst>
          </p:cNvPr>
          <p:cNvCxnSpPr>
            <a:cxnSpLocks/>
            <a:stCxn id="17" idx="0"/>
            <a:endCxn id="38" idx="1"/>
          </p:cNvCxnSpPr>
          <p:nvPr/>
        </p:nvCxnSpPr>
        <p:spPr>
          <a:xfrm rot="5400000" flipH="1" flipV="1">
            <a:off x="2111371" y="3835527"/>
            <a:ext cx="1417729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118">
            <a:extLst>
              <a:ext uri="{FF2B5EF4-FFF2-40B4-BE49-F238E27FC236}">
                <a16:creationId xmlns:a16="http://schemas.microsoft.com/office/drawing/2014/main" id="{F1724CF4-7445-BDD1-4620-55033E61AAD8}"/>
              </a:ext>
            </a:extLst>
          </p:cNvPr>
          <p:cNvCxnSpPr>
            <a:cxnSpLocks/>
            <a:stCxn id="17" idx="0"/>
            <a:endCxn id="41" idx="1"/>
          </p:cNvCxnSpPr>
          <p:nvPr/>
        </p:nvCxnSpPr>
        <p:spPr>
          <a:xfrm rot="5400000" flipH="1" flipV="1">
            <a:off x="2534027" y="4258183"/>
            <a:ext cx="572416" cy="68474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121">
            <a:extLst>
              <a:ext uri="{FF2B5EF4-FFF2-40B4-BE49-F238E27FC236}">
                <a16:creationId xmlns:a16="http://schemas.microsoft.com/office/drawing/2014/main" id="{95B258B0-B1CE-0995-C4B7-EDADBDD9CBEC}"/>
              </a:ext>
            </a:extLst>
          </p:cNvPr>
          <p:cNvCxnSpPr>
            <a:cxnSpLocks/>
            <a:stCxn id="17" idx="2"/>
            <a:endCxn id="58" idx="1"/>
          </p:cNvCxnSpPr>
          <p:nvPr/>
        </p:nvCxnSpPr>
        <p:spPr>
          <a:xfrm rot="16200000" flipH="1">
            <a:off x="2539311" y="5113315"/>
            <a:ext cx="537631" cy="66053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124">
            <a:extLst>
              <a:ext uri="{FF2B5EF4-FFF2-40B4-BE49-F238E27FC236}">
                <a16:creationId xmlns:a16="http://schemas.microsoft.com/office/drawing/2014/main" id="{0AC9BA9E-C040-8794-395F-81E24B35F134}"/>
              </a:ext>
            </a:extLst>
          </p:cNvPr>
          <p:cNvCxnSpPr>
            <a:cxnSpLocks/>
            <a:stCxn id="41" idx="0"/>
            <a:endCxn id="39" idx="1"/>
          </p:cNvCxnSpPr>
          <p:nvPr/>
        </p:nvCxnSpPr>
        <p:spPr>
          <a:xfrm rot="5400000" flipH="1" flipV="1">
            <a:off x="4025411" y="3771413"/>
            <a:ext cx="112134" cy="68573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127">
            <a:extLst>
              <a:ext uri="{FF2B5EF4-FFF2-40B4-BE49-F238E27FC236}">
                <a16:creationId xmlns:a16="http://schemas.microsoft.com/office/drawing/2014/main" id="{A3A5F91C-052E-F235-417F-9E2B80D160CD}"/>
              </a:ext>
            </a:extLst>
          </p:cNvPr>
          <p:cNvCxnSpPr>
            <a:cxnSpLocks/>
            <a:stCxn id="41" idx="2"/>
            <a:endCxn id="40" idx="1"/>
          </p:cNvCxnSpPr>
          <p:nvPr/>
        </p:nvCxnSpPr>
        <p:spPr>
          <a:xfrm rot="16200000" flipH="1">
            <a:off x="4014704" y="4182254"/>
            <a:ext cx="132600" cy="684790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132">
            <a:extLst>
              <a:ext uri="{FF2B5EF4-FFF2-40B4-BE49-F238E27FC236}">
                <a16:creationId xmlns:a16="http://schemas.microsoft.com/office/drawing/2014/main" id="{F949A873-E554-68A8-CA66-5EC2B7EE05E2}"/>
              </a:ext>
            </a:extLst>
          </p:cNvPr>
          <p:cNvCxnSpPr>
            <a:cxnSpLocks/>
            <a:stCxn id="58" idx="0"/>
            <a:endCxn id="42" idx="1"/>
          </p:cNvCxnSpPr>
          <p:nvPr/>
        </p:nvCxnSpPr>
        <p:spPr>
          <a:xfrm rot="5400000" flipH="1" flipV="1">
            <a:off x="3979084" y="5123133"/>
            <a:ext cx="180570" cy="709956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135">
            <a:extLst>
              <a:ext uri="{FF2B5EF4-FFF2-40B4-BE49-F238E27FC236}">
                <a16:creationId xmlns:a16="http://schemas.microsoft.com/office/drawing/2014/main" id="{C12C6E4E-D379-2D51-380C-84F64F1AAB5C}"/>
              </a:ext>
            </a:extLst>
          </p:cNvPr>
          <p:cNvCxnSpPr>
            <a:cxnSpLocks/>
            <a:stCxn id="58" idx="2"/>
            <a:endCxn id="43" idx="1"/>
          </p:cNvCxnSpPr>
          <p:nvPr/>
        </p:nvCxnSpPr>
        <p:spPr>
          <a:xfrm rot="16200000" flipH="1">
            <a:off x="3888590" y="5682197"/>
            <a:ext cx="360610" cy="709008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138">
            <a:extLst>
              <a:ext uri="{FF2B5EF4-FFF2-40B4-BE49-F238E27FC236}">
                <a16:creationId xmlns:a16="http://schemas.microsoft.com/office/drawing/2014/main" id="{43BCD902-9C12-B987-599C-57CEB7A9460C}"/>
              </a:ext>
            </a:extLst>
          </p:cNvPr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5398718" y="4742017"/>
            <a:ext cx="121438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141">
            <a:extLst>
              <a:ext uri="{FF2B5EF4-FFF2-40B4-BE49-F238E27FC236}">
                <a16:creationId xmlns:a16="http://schemas.microsoft.com/office/drawing/2014/main" id="{0732AB2C-14D0-8228-BECE-847EEAE63816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>
          <a:xfrm rot="16200000" flipH="1">
            <a:off x="5394021" y="5156151"/>
            <a:ext cx="130833" cy="882181"/>
          </a:xfrm>
          <a:prstGeom prst="bentConnector2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58240C33-F359-EF04-7DAB-F8080C2914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14690" y="1267972"/>
            <a:ext cx="278067" cy="3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46B3EE4-EF28-B83B-D755-AE663F0EB4E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012086" y="1804604"/>
            <a:ext cx="286741" cy="263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33443" y="2979397"/>
            <a:ext cx="383380" cy="106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8" idx="3"/>
            <a:endCxn id="24" idx="1"/>
          </p:cNvCxnSpPr>
          <p:nvPr/>
        </p:nvCxnSpPr>
        <p:spPr>
          <a:xfrm flipV="1">
            <a:off x="3953931" y="3466979"/>
            <a:ext cx="260221" cy="205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7052528" y="5662659"/>
            <a:ext cx="447146" cy="476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3" y="1992697"/>
            <a:ext cx="479830" cy="386755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 rotWithShape="1">
          <a:blip r:embed="rId3"/>
          <a:srcRect l="27789" t="10229" r="26455" b="19530"/>
          <a:stretch/>
        </p:blipFill>
        <p:spPr>
          <a:xfrm>
            <a:off x="1541946" y="1898233"/>
            <a:ext cx="415926" cy="517525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34" y="4497877"/>
            <a:ext cx="870378" cy="391462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4855187"/>
            <a:ext cx="818086" cy="519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657FB-3F0A-EC19-A4A9-02D0A4C0D6FF}"/>
              </a:ext>
            </a:extLst>
          </p:cNvPr>
          <p:cNvSpPr/>
          <p:nvPr/>
        </p:nvSpPr>
        <p:spPr>
          <a:xfrm>
            <a:off x="130277" y="3104817"/>
            <a:ext cx="1080000" cy="50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Variable dépendante</a:t>
            </a: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AFF9DD3A-E62F-45CC-F110-BA8FDB267914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833443" y="2453731"/>
            <a:ext cx="380710" cy="6503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5612347" y="4058215"/>
            <a:ext cx="272800" cy="570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71097AD-0306-DFA5-063E-82FC74A6BCE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>
            <a:off x="5575399" y="4590949"/>
            <a:ext cx="302056" cy="0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4" idx="3"/>
            <a:endCxn id="26" idx="1"/>
          </p:cNvCxnSpPr>
          <p:nvPr/>
        </p:nvCxnSpPr>
        <p:spPr>
          <a:xfrm>
            <a:off x="7052528" y="5122388"/>
            <a:ext cx="436200" cy="319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0E8A0183-D5C3-48F2-5578-3340B8541772}"/>
              </a:ext>
            </a:extLst>
          </p:cNvPr>
          <p:cNvCxnSpPr>
            <a:cxnSpLocks/>
            <a:stCxn id="43" idx="3"/>
            <a:endCxn id="33" idx="1"/>
          </p:cNvCxnSpPr>
          <p:nvPr/>
        </p:nvCxnSpPr>
        <p:spPr>
          <a:xfrm flipV="1">
            <a:off x="5575399" y="6216087"/>
            <a:ext cx="309748" cy="919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60125" y="106503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Adapté</a:t>
            </a:r>
            <a:r>
              <a:rPr lang="en-US" sz="1050" dirty="0"/>
              <a:t> de David Howell, 2008</a:t>
            </a:r>
          </a:p>
        </p:txBody>
      </p:sp>
    </p:spTree>
    <p:extLst>
      <p:ext uri="{BB962C8B-B14F-4D97-AF65-F5344CB8AC3E}">
        <p14:creationId xmlns:p14="http://schemas.microsoft.com/office/powerpoint/2010/main" val="17614393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090510-C1ED-43A9-8397-7D6F0002256C}"/>
              </a:ext>
            </a:extLst>
          </p:cNvPr>
          <p:cNvSpPr txBox="1"/>
          <p:nvPr/>
        </p:nvSpPr>
        <p:spPr>
          <a:xfrm>
            <a:off x="270933" y="1408126"/>
            <a:ext cx="78554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VD : 1 variable nominale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VI   : 1 variable nominale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But : tester si la répartition des individus au sein des différents niveaux d'étude dépend du sexe</a:t>
            </a:r>
            <a:br>
              <a:rPr lang="fr-FR" sz="2000"/>
            </a:b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Plus précisément : est ce que les femmes ont des dipômes plus élevés que les hommes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F2D1C-2B38-4E0E-A4AB-1B406CBECA0D}"/>
              </a:ext>
            </a:extLst>
          </p:cNvPr>
          <p:cNvSpPr/>
          <p:nvPr/>
        </p:nvSpPr>
        <p:spPr>
          <a:xfrm>
            <a:off x="2878765" y="4155385"/>
            <a:ext cx="338647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sujet etude   sexe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1 master  f   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 2 bac     f   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 3 bac     h   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 4 bac     f   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 5 licence f    </a:t>
            </a:r>
            <a:b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 6 master  f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8891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20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5" y="64477"/>
            <a:ext cx="78554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Khi-deux d'ajustement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090510-C1ED-43A9-8397-7D6F0002256C}"/>
              </a:ext>
            </a:extLst>
          </p:cNvPr>
          <p:cNvSpPr txBox="1"/>
          <p:nvPr/>
        </p:nvSpPr>
        <p:spPr>
          <a:xfrm>
            <a:off x="207138" y="1131680"/>
            <a:ext cx="7855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Conditions d'application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823B"/>
                </a:solidFill>
              </a:rPr>
              <a:t>Données indépendentes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00823B"/>
                </a:solidFill>
              </a:rPr>
              <a:t>Inclusion des non-occurences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>
                <a:solidFill>
                  <a:srgbClr val="FF0000"/>
                </a:solidFill>
              </a:rPr>
              <a:t>Effectifs théoriques par cellule &gt; 5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DF1D9-2426-4749-8B74-83EAA2364E5E}"/>
              </a:ext>
            </a:extLst>
          </p:cNvPr>
          <p:cNvSpPr/>
          <p:nvPr/>
        </p:nvSpPr>
        <p:spPr>
          <a:xfrm>
            <a:off x="207138" y="2779360"/>
            <a:ext cx="7979932" cy="32470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conditions d'application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EFFECTIF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sexe, DF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etude)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 </a:t>
            </a:r>
            <a:r>
              <a:rPr lang="en-US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chisq.test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(EFFECTIF)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Warning in chisq.test(EFFECTIF): Chi-squared approximation may be incorrect</a:t>
            </a:r>
            <a:endParaRPr lang="fr-FR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KHI$expected</a:t>
            </a:r>
            <a:endParaRPr lang="fr-FR" b="1">
              <a:solidFill>
                <a:srgbClr val="FF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bac licence master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f 16.24     5.8   6.96</a:t>
            </a:r>
            <a:b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h 11.76     </a:t>
            </a:r>
            <a:r>
              <a:rPr lang="en-US" b="1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4.2</a:t>
            </a:r>
            <a:r>
              <a:rPr lang="en-US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5.04</a:t>
            </a:r>
            <a:endParaRPr lang="fr-FR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230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2222</TotalTime>
  <Words>9387</Words>
  <Application>Microsoft Office PowerPoint</Application>
  <PresentationFormat>Affichage à l'écran (4:3)</PresentationFormat>
  <Paragraphs>1088</Paragraphs>
  <Slides>109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REMI LAFITTE</cp:lastModifiedBy>
  <cp:revision>1233</cp:revision>
  <dcterms:created xsi:type="dcterms:W3CDTF">2023-09-13T10:00:13Z</dcterms:created>
  <dcterms:modified xsi:type="dcterms:W3CDTF">2023-10-20T15:25:49Z</dcterms:modified>
</cp:coreProperties>
</file>